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 id="2147485668" r:id="rId2"/>
  </p:sldMasterIdLst>
  <p:notesMasterIdLst>
    <p:notesMasterId r:id="rId101"/>
  </p:notesMasterIdLst>
  <p:handoutMasterIdLst>
    <p:handoutMasterId r:id="rId102"/>
  </p:handoutMasterIdLst>
  <p:sldIdLst>
    <p:sldId id="262" r:id="rId3"/>
    <p:sldId id="259" r:id="rId4"/>
    <p:sldId id="601" r:id="rId5"/>
    <p:sldId id="620" r:id="rId6"/>
    <p:sldId id="455" r:id="rId7"/>
    <p:sldId id="553" r:id="rId8"/>
    <p:sldId id="458" r:id="rId9"/>
    <p:sldId id="470" r:id="rId10"/>
    <p:sldId id="459" r:id="rId11"/>
    <p:sldId id="461" r:id="rId12"/>
    <p:sldId id="515" r:id="rId13"/>
    <p:sldId id="558" r:id="rId14"/>
    <p:sldId id="510" r:id="rId15"/>
    <p:sldId id="543" r:id="rId16"/>
    <p:sldId id="559" r:id="rId17"/>
    <p:sldId id="463" r:id="rId18"/>
    <p:sldId id="464" r:id="rId19"/>
    <p:sldId id="562" r:id="rId20"/>
    <p:sldId id="466" r:id="rId21"/>
    <p:sldId id="565" r:id="rId22"/>
    <p:sldId id="468" r:id="rId23"/>
    <p:sldId id="571" r:id="rId24"/>
    <p:sldId id="545" r:id="rId25"/>
    <p:sldId id="573" r:id="rId26"/>
    <p:sldId id="469" r:id="rId27"/>
    <p:sldId id="548" r:id="rId28"/>
    <p:sldId id="549" r:id="rId29"/>
    <p:sldId id="550" r:id="rId30"/>
    <p:sldId id="551" r:id="rId31"/>
    <p:sldId id="472" r:id="rId32"/>
    <p:sldId id="473" r:id="rId33"/>
    <p:sldId id="477" r:id="rId34"/>
    <p:sldId id="479" r:id="rId35"/>
    <p:sldId id="478" r:id="rId36"/>
    <p:sldId id="480" r:id="rId37"/>
    <p:sldId id="481" r:id="rId38"/>
    <p:sldId id="482" r:id="rId39"/>
    <p:sldId id="483" r:id="rId40"/>
    <p:sldId id="485" r:id="rId41"/>
    <p:sldId id="487" r:id="rId42"/>
    <p:sldId id="484" r:id="rId43"/>
    <p:sldId id="475" r:id="rId44"/>
    <p:sldId id="474" r:id="rId45"/>
    <p:sldId id="489" r:id="rId46"/>
    <p:sldId id="476" r:id="rId47"/>
    <p:sldId id="490" r:id="rId48"/>
    <p:sldId id="572" r:id="rId49"/>
    <p:sldId id="521" r:id="rId50"/>
    <p:sldId id="494" r:id="rId51"/>
    <p:sldId id="495" r:id="rId52"/>
    <p:sldId id="622" r:id="rId53"/>
    <p:sldId id="623" r:id="rId54"/>
    <p:sldId id="624" r:id="rId55"/>
    <p:sldId id="500" r:id="rId56"/>
    <p:sldId id="330" r:id="rId57"/>
    <p:sldId id="341" r:id="rId58"/>
    <p:sldId id="451" r:id="rId59"/>
    <p:sldId id="582" r:id="rId60"/>
    <p:sldId id="337" r:id="rId61"/>
    <p:sldId id="344" r:id="rId62"/>
    <p:sldId id="362" r:id="rId63"/>
    <p:sldId id="364" r:id="rId64"/>
    <p:sldId id="370" r:id="rId65"/>
    <p:sldId id="367" r:id="rId66"/>
    <p:sldId id="452" r:id="rId67"/>
    <p:sldId id="608" r:id="rId68"/>
    <p:sldId id="373" r:id="rId69"/>
    <p:sldId id="374" r:id="rId70"/>
    <p:sldId id="405" r:id="rId71"/>
    <p:sldId id="274" r:id="rId72"/>
    <p:sldId id="406" r:id="rId73"/>
    <p:sldId id="408" r:id="rId74"/>
    <p:sldId id="503" r:id="rId75"/>
    <p:sldId id="587" r:id="rId76"/>
    <p:sldId id="419" r:id="rId77"/>
    <p:sldId id="278" r:id="rId78"/>
    <p:sldId id="275" r:id="rId79"/>
    <p:sldId id="589" r:id="rId80"/>
    <p:sldId id="282" r:id="rId81"/>
    <p:sldId id="590" r:id="rId82"/>
    <p:sldId id="591" r:id="rId83"/>
    <p:sldId id="592" r:id="rId84"/>
    <p:sldId id="422" r:id="rId85"/>
    <p:sldId id="603" r:id="rId86"/>
    <p:sldId id="285" r:id="rId87"/>
    <p:sldId id="424" r:id="rId88"/>
    <p:sldId id="268" r:id="rId89"/>
    <p:sldId id="383" r:id="rId90"/>
    <p:sldId id="423" r:id="rId91"/>
    <p:sldId id="594" r:id="rId92"/>
    <p:sldId id="287" r:id="rId93"/>
    <p:sldId id="507" r:id="rId94"/>
    <p:sldId id="433" r:id="rId95"/>
    <p:sldId id="438" r:id="rId96"/>
    <p:sldId id="303" r:id="rId97"/>
    <p:sldId id="595" r:id="rId98"/>
    <p:sldId id="616" r:id="rId99"/>
    <p:sldId id="615" r:id="rId100"/>
  </p:sldIdLst>
  <p:sldSz cx="9144000" cy="6858000" type="screen4x3"/>
  <p:notesSz cx="6648450" cy="9782175"/>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华文行楷" panose="0201080004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华文行楷" panose="0201080004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华文行楷" panose="0201080004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华文行楷" panose="0201080004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华文行楷" panose="0201080004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华文行楷" panose="0201080004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华文行楷" panose="0201080004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华文行楷" panose="0201080004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华文行楷" panose="020108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00"/>
    <a:srgbClr val="FF0000"/>
    <a:srgbClr val="A45100"/>
    <a:srgbClr val="996600"/>
    <a:srgbClr val="FF9900"/>
    <a:srgbClr val="663300"/>
    <a:srgbClr val="894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14" autoAdjust="0"/>
    <p:restoredTop sz="95033" autoAdjust="0"/>
  </p:normalViewPr>
  <p:slideViewPr>
    <p:cSldViewPr>
      <p:cViewPr varScale="1">
        <p:scale>
          <a:sx n="82" d="100"/>
          <a:sy n="82" d="100"/>
        </p:scale>
        <p:origin x="701"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3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6.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AU"/>
          </a:p>
        </p:txBody>
      </p:sp>
      <p:sp>
        <p:nvSpPr>
          <p:cNvPr id="71683" name="Rectangle 3"/>
          <p:cNvSpPr>
            <a:spLocks noGrp="1" noChangeArrowheads="1"/>
          </p:cNvSpPr>
          <p:nvPr>
            <p:ph type="dt" sz="quarter" idx="1"/>
          </p:nvPr>
        </p:nvSpPr>
        <p:spPr bwMode="auto">
          <a:xfrm>
            <a:off x="373380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AU"/>
          </a:p>
        </p:txBody>
      </p:sp>
      <p:sp>
        <p:nvSpPr>
          <p:cNvPr id="71684" name="Rectangle 4"/>
          <p:cNvSpPr>
            <a:spLocks noGrp="1" noChangeArrowheads="1"/>
          </p:cNvSpPr>
          <p:nvPr>
            <p:ph type="ftr" sz="quarter" idx="2"/>
          </p:nvPr>
        </p:nvSpPr>
        <p:spPr bwMode="auto">
          <a:xfrm>
            <a:off x="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AU"/>
          </a:p>
        </p:txBody>
      </p:sp>
      <p:sp>
        <p:nvSpPr>
          <p:cNvPr id="71685" name="Rectangle 5"/>
          <p:cNvSpPr>
            <a:spLocks noGrp="1" noChangeArrowheads="1"/>
          </p:cNvSpPr>
          <p:nvPr>
            <p:ph type="sldNum" sz="quarter" idx="3"/>
          </p:nvPr>
        </p:nvSpPr>
        <p:spPr bwMode="auto">
          <a:xfrm>
            <a:off x="373380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pPr>
              <a:defRPr/>
            </a:pPr>
            <a:fld id="{F6719C39-C120-4FD7-BE10-46926B4FF5BA}" type="slidenum">
              <a:rPr lang="en-AU" altLang="zh-CN"/>
              <a:pPr>
                <a:defRPr/>
              </a:pPr>
              <a:t>‹#›</a:t>
            </a:fld>
            <a:endParaRPr lang="en-AU"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6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78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pPr>
            <a:endParaRPr lang="zh-CN" altLang="en-US" sz="80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40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FFFF00"/>
              </a:solidFill>
              <a:ea typeface="黑体" panose="02010609060101010101"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b="1"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tabLst/>
              <a:defRPr/>
            </a:pPr>
            <a:endParaRPr lang="zh-CN" altLang="en-US" dirty="0" smtClean="0">
              <a:sym typeface="Wingdings" panose="05000000000000000000" pitchFamily="2" charset="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63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solidFill>
                <a:srgbClr val="00FF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solidFill>
                <a:srgbClr val="00FF00"/>
              </a:solidFill>
              <a:sym typeface="Wingdings" panose="05000000000000000000" pitchFamily="2" charset="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lnSpc>
                <a:spcPct val="90000"/>
              </a:lnSpc>
            </a:pPr>
            <a:endParaRPr lang="zh-CN" altLang="en-US" sz="100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24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45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sz="900" b="1"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86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bwMode="auto">
          <a:xfrm>
            <a:off x="879475" y="735013"/>
            <a:ext cx="4889500" cy="3667125"/>
          </a:xfrm>
          <a:prstGeom prst="rect">
            <a:avLst/>
          </a:prstGeom>
          <a:solidFill>
            <a:srgbClr val="FFFFFF"/>
          </a:solidFill>
          <a:ln>
            <a:solidFill>
              <a:srgbClr val="000000"/>
            </a:solidFill>
            <a:miter lim="800000"/>
            <a:headEnd/>
            <a:tailEnd/>
          </a:ln>
        </p:spPr>
      </p:sp>
      <p:sp>
        <p:nvSpPr>
          <p:cNvPr id="70659" name="Rectangle 3"/>
          <p:cNvSpPr>
            <a:spLocks noGrp="1" noChangeArrowheads="1"/>
          </p:cNvSpPr>
          <p:nvPr>
            <p:ph type="body" idx="1"/>
          </p:nvPr>
        </p:nvSpPr>
        <p:spPr bwMode="auto">
          <a:xfrm>
            <a:off x="885825" y="4646613"/>
            <a:ext cx="4876800" cy="4400550"/>
          </a:xfrm>
          <a:prstGeom prst="rect">
            <a:avLst/>
          </a:prstGeom>
          <a:solidFill>
            <a:srgbClr val="FFFFFF"/>
          </a:solidFill>
          <a:ln>
            <a:solidFill>
              <a:srgbClr val="000000"/>
            </a:solidFill>
            <a:miter lim="800000"/>
            <a:headEnd/>
            <a:tailEnd/>
          </a:ln>
        </p:spPr>
        <p:txBody>
          <a:bodyPr lIns="86667" tIns="43333" rIns="86667" bIns="43333"/>
          <a:lstStyle/>
          <a:p>
            <a:endParaRPr lang="zh-CN"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68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08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29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solidFill>
                <a:srgbClr val="FFFF00"/>
              </a:solidFill>
              <a:latin typeface="Arial" panose="020B0604020202020204" pitchFamily="34" charset="0"/>
              <a:sym typeface="Wingdings" panose="05000000000000000000" pitchFamily="2" charset="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endParaRPr lang="zh-CN"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FFFF00"/>
              </a:solidFill>
              <a:sym typeface="Wingdings" panose="05000000000000000000" pitchFamily="2" charset="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sym typeface="Wingdings" panose="05000000000000000000" pitchFamily="2" charset="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35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zh-CN" altLang="en-US" sz="1400" dirty="0" smtClean="0">
              <a:solidFill>
                <a:srgbClr val="00FF00"/>
              </a:solidFill>
              <a:sym typeface="Wingdings" panose="05000000000000000000" pitchFamily="2" charset="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5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a:xfrm>
            <a:off x="665163" y="4646613"/>
            <a:ext cx="5318125" cy="4402137"/>
          </a:xfrm>
          <a:prstGeom prst="rect">
            <a:avLst/>
          </a:prstGeom>
        </p:spPr>
        <p:txBody>
          <a:bodyPr>
            <a:normAutofit/>
          </a:bodyPr>
          <a:lstStyle/>
          <a:p>
            <a:pPr>
              <a:defRPr/>
            </a:pPr>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10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90000"/>
              </a:lnSpc>
            </a:pPr>
            <a:endParaRPr lang="zh-CN" altLang="en-US" dirty="0" smtClean="0">
              <a:solidFill>
                <a:srgbClr val="00FF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smtClean="0">
              <a:solidFill>
                <a:srgbClr val="FFFF00"/>
              </a:solidFill>
            </a:endParaRPr>
          </a:p>
        </p:txBody>
      </p:sp>
    </p:spTree>
    <p:extLst>
      <p:ext uri="{BB962C8B-B14F-4D97-AF65-F5344CB8AC3E}">
        <p14:creationId xmlns:p14="http://schemas.microsoft.com/office/powerpoint/2010/main" val="966944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95820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2203177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endParaRPr lang="en-US" altLang="zh-CN" dirty="0" smtClean="0">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pPr eaLnBrk="1" hangingPunct="1"/>
            <a:endParaRPr lang="zh-CN" altLang="en-US" dirty="0"/>
          </a:p>
        </p:txBody>
      </p:sp>
    </p:spTree>
    <p:extLst>
      <p:ext uri="{BB962C8B-B14F-4D97-AF65-F5344CB8AC3E}">
        <p14:creationId xmlns:p14="http://schemas.microsoft.com/office/powerpoint/2010/main" val="361109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64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bwMode="auto">
          <a:xfrm>
            <a:off x="879475" y="735013"/>
            <a:ext cx="4889500" cy="3667125"/>
          </a:xfrm>
          <a:prstGeom prst="rect">
            <a:avLst/>
          </a:prstGeom>
          <a:solidFill>
            <a:srgbClr val="FFFFFF"/>
          </a:solidFill>
          <a:ln>
            <a:solidFill>
              <a:srgbClr val="000000"/>
            </a:solidFill>
            <a:miter lim="800000"/>
            <a:headEnd/>
            <a:tailEnd/>
          </a:ln>
        </p:spPr>
      </p:sp>
      <p:sp>
        <p:nvSpPr>
          <p:cNvPr id="150531" name="Rectangle 3"/>
          <p:cNvSpPr>
            <a:spLocks noGrp="1" noChangeArrowheads="1"/>
          </p:cNvSpPr>
          <p:nvPr>
            <p:ph type="body" idx="1"/>
          </p:nvPr>
        </p:nvSpPr>
        <p:spPr bwMode="auto">
          <a:xfrm>
            <a:off x="885825" y="4646613"/>
            <a:ext cx="4876800" cy="4400550"/>
          </a:xfrm>
          <a:prstGeom prst="rect">
            <a:avLst/>
          </a:prstGeom>
          <a:solidFill>
            <a:srgbClr val="FFFFFF"/>
          </a:solidFill>
          <a:ln>
            <a:solidFill>
              <a:srgbClr val="000000"/>
            </a:solidFill>
            <a:miter lim="800000"/>
            <a:headEnd/>
            <a:tailEnd/>
          </a:ln>
        </p:spPr>
        <p:txBody>
          <a:bodyPr lIns="86667" tIns="43333" rIns="86667" bIns="43333"/>
          <a:lstStyle/>
          <a:p>
            <a:endParaRPr lang="zh-CN" altLang="en-US" dirty="0" smtClean="0">
              <a:solidFill>
                <a:schemeClr val="bg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0"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sym typeface="Wingdings" panose="05000000000000000000" pitchFamily="2" charset="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sym typeface="Wingdings" panose="05000000000000000000" pitchFamily="2" charset="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latin typeface="宋体" panose="02010600030101010101" pitchFamily="2" charset="-122"/>
              <a:sym typeface="Wingdings" panose="05000000000000000000" pitchFamily="2" charset="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latin typeface="黑体" panose="02010609060101010101"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739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Rectangle 3"/>
          <p:cNvSpPr>
            <a:spLocks noGrp="1" noChangeArrowheads="1"/>
          </p:cNvSpPr>
          <p:nvPr>
            <p:ph type="body" idx="1"/>
          </p:nvPr>
        </p:nvSpPr>
        <p:spPr bwMode="auto">
          <a:xfrm>
            <a:off x="914400" y="4648200"/>
            <a:ext cx="4876800" cy="4419600"/>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55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96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27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solidFill>
                <a:srgbClr val="00FF00"/>
              </a:solidFill>
              <a:sym typeface="Wingdings" panose="05000000000000000000" pitchFamily="2" charset="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0" dirty="0" smtClean="0">
              <a:solidFill>
                <a:srgbClr val="00FF00"/>
              </a:solidFill>
              <a:latin typeface="Arial" panose="020B0604020202020204" pitchFamily="34" charset="0"/>
              <a:sym typeface="Wingdings" panose="05000000000000000000" pitchFamily="2" charset="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68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80000"/>
              </a:lnSpc>
              <a:spcBef>
                <a:spcPct val="30000"/>
              </a:spcBef>
              <a:spcAft>
                <a:spcPct val="0"/>
              </a:spcAft>
              <a:buClrTx/>
              <a:buSzTx/>
              <a:buFontTx/>
              <a:buNone/>
              <a:tabLst/>
              <a:defRPr/>
            </a:pPr>
            <a:endParaRPr lang="zh-CN" altLang="en-US" sz="800" dirty="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sym typeface="Wingdings" panose="05000000000000000000" pitchFamily="2" charset="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733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1400" dirty="0" smtClean="0">
              <a:solidFill>
                <a:srgbClr val="00FF00"/>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a:xfrm>
            <a:off x="665163" y="4646613"/>
            <a:ext cx="5318125" cy="4402137"/>
          </a:xfrm>
          <a:prstGeom prst="rect">
            <a:avLst/>
          </a:prstGeom>
        </p:spPr>
        <p:txBody>
          <a:bodyPr>
            <a:normAutofit/>
          </a:bodyPr>
          <a:lstStyle/>
          <a:p>
            <a:pPr>
              <a:defRPr/>
            </a:pPr>
            <a:endParaRPr lang="zh-CN"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solidFill>
                <a:srgbClr val="00FF00"/>
              </a:solidFill>
              <a:ea typeface="黑体" panose="02010609060101010101" pitchFamily="49" charset="-122"/>
              <a:sym typeface="Wingdings" panose="05000000000000000000" pitchFamily="2" charset="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endParaRPr lang="zh-CN" altLang="en-US" sz="1400" dirty="0" smtClean="0">
              <a:solidFill>
                <a:srgbClr val="00FF00"/>
              </a:solidFill>
              <a:sym typeface="Wingdings" panose="05000000000000000000" pitchFamily="2" charset="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396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a:endParaRPr lang="zh-CN" altLang="en-US" dirty="0"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1722622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3424325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762000" y="838200"/>
            <a:ext cx="7772400" cy="1447800"/>
          </a:xfrm>
        </p:spPr>
        <p:txBody>
          <a:bodyPr/>
          <a:lstStyle>
            <a:lvl1pPr algn="ctr">
              <a:defRPr sz="9600" u="none">
                <a:ea typeface="华文行楷" pitchFamily="2" charset="-122"/>
              </a:defRPr>
            </a:lvl1pPr>
          </a:lstStyle>
          <a:p>
            <a:r>
              <a:rPr lang="zh-CN" altLang="en-US"/>
              <a:t>单击此处编辑母版标题样式</a:t>
            </a:r>
          </a:p>
        </p:txBody>
      </p:sp>
      <p:sp>
        <p:nvSpPr>
          <p:cNvPr id="101379" name="Rectangle 3"/>
          <p:cNvSpPr>
            <a:spLocks noGrp="1" noChangeArrowheads="1"/>
          </p:cNvSpPr>
          <p:nvPr>
            <p:ph type="subTitle" idx="1"/>
          </p:nvPr>
        </p:nvSpPr>
        <p:spPr>
          <a:xfrm>
            <a:off x="685800" y="2286000"/>
            <a:ext cx="7924800" cy="3429000"/>
          </a:xfrm>
        </p:spPr>
        <p:txBody>
          <a:bodyPr/>
          <a:lstStyle>
            <a:lvl1pPr marL="0" indent="0" algn="ctr">
              <a:buFont typeface="Wingdings" pitchFamily="2" charset="2"/>
              <a:buNone/>
              <a:defRPr sz="4800"/>
            </a:lvl1pPr>
          </a:lstStyle>
          <a:p>
            <a:r>
              <a:rPr lang="zh-CN" altLang="en-US"/>
              <a:t>单击此处编辑母版副标题样式</a:t>
            </a:r>
          </a:p>
        </p:txBody>
      </p:sp>
      <p:sp>
        <p:nvSpPr>
          <p:cNvPr id="4" name="Rectangle 4"/>
          <p:cNvSpPr>
            <a:spLocks noGrp="1" noChangeArrowheads="1"/>
          </p:cNvSpPr>
          <p:nvPr>
            <p:ph type="ftr" sz="quarter" idx="10"/>
          </p:nvPr>
        </p:nvSpPr>
        <p:spPr>
          <a:xfrm>
            <a:off x="3124200" y="6248400"/>
            <a:ext cx="2895600" cy="457200"/>
          </a:xfrm>
        </p:spPr>
        <p:txBody>
          <a:bodyPr/>
          <a:lstStyle>
            <a:lvl1pPr>
              <a:defRPr>
                <a:solidFill>
                  <a:schemeClr val="tx1"/>
                </a:solidFill>
                <a:latin typeface="Times New Roman" pitchFamily="18" charset="0"/>
              </a:defRPr>
            </a:lvl1pPr>
          </a:lstStyle>
          <a:p>
            <a:pPr>
              <a:defRPr/>
            </a:pPr>
            <a:endParaRPr lang="en-US" altLang="zh-CN"/>
          </a:p>
        </p:txBody>
      </p:sp>
      <p:sp>
        <p:nvSpPr>
          <p:cNvPr id="5" name="Rectangle 5"/>
          <p:cNvSpPr>
            <a:spLocks noGrp="1" noChangeArrowheads="1"/>
          </p:cNvSpPr>
          <p:nvPr>
            <p:ph type="sldNum" sz="quarter" idx="11"/>
          </p:nvPr>
        </p:nvSpPr>
        <p:spPr>
          <a:xfrm>
            <a:off x="6553200" y="6248400"/>
            <a:ext cx="1905000" cy="457200"/>
          </a:xfrm>
        </p:spPr>
        <p:txBody>
          <a:bodyPr/>
          <a:lstStyle>
            <a:lvl1pPr>
              <a:defRPr>
                <a:solidFill>
                  <a:schemeClr val="bg1"/>
                </a:solidFill>
                <a:latin typeface="Arial Narrow" panose="020B0606020202030204" pitchFamily="34" charset="0"/>
              </a:defRPr>
            </a:lvl1pPr>
          </a:lstStyle>
          <a:p>
            <a:pPr>
              <a:defRPr/>
            </a:pPr>
            <a:fld id="{875A9778-C259-4FAA-B3E4-6BA7FD7A87AE}" type="slidenum">
              <a:rPr lang="zh-CN" altLang="en-US"/>
              <a:pPr>
                <a:defRPr/>
              </a:pPr>
              <a:t>‹#›</a:t>
            </a:fld>
            <a:endParaRPr lang="en-US" altLang="zh-CN">
              <a:solidFill>
                <a:schemeClr val="tx1"/>
              </a:solidFill>
              <a:latin typeface="Times New Roman" panose="02020603050405020304" pitchFamily="18" charset="0"/>
            </a:endParaRPr>
          </a:p>
        </p:txBody>
      </p:sp>
      <p:sp>
        <p:nvSpPr>
          <p:cNvPr id="6" name="Rectangle 8"/>
          <p:cNvSpPr>
            <a:spLocks noGrp="1" noChangeArrowheads="1"/>
          </p:cNvSpPr>
          <p:nvPr>
            <p:ph type="dt" sz="half" idx="12"/>
          </p:nvPr>
        </p:nvSpPr>
        <p:spPr>
          <a:xfrm>
            <a:off x="685800" y="6248400"/>
            <a:ext cx="1905000" cy="457200"/>
          </a:xfrm>
        </p:spPr>
        <p:txBody>
          <a:bodyPr/>
          <a:lstStyle>
            <a:lvl1pPr>
              <a:defRPr/>
            </a:lvl1pPr>
          </a:lstStyle>
          <a:p>
            <a:pPr>
              <a:defRPr/>
            </a:pPr>
            <a:fld id="{288A8949-D94C-4C36-B05A-CF23F0CC7CE6}" type="datetime1">
              <a:rPr lang="zh-CN" altLang="en-US"/>
              <a:pPr>
                <a:defRPr/>
              </a:pPr>
              <a:t>2019/5/6</a:t>
            </a:fld>
            <a:endParaRPr lang="en-US" altLang="zh-CN"/>
          </a:p>
        </p:txBody>
      </p:sp>
    </p:spTree>
    <p:extLst>
      <p:ext uri="{BB962C8B-B14F-4D97-AF65-F5344CB8AC3E}">
        <p14:creationId xmlns:p14="http://schemas.microsoft.com/office/powerpoint/2010/main" val="203687995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1A164E70-AF5F-4ECA-AA91-36458D1CA37C}" type="datetime1">
              <a:rPr lang="zh-CN" altLang="en-US"/>
              <a:pPr>
                <a:defRPr/>
              </a:pPr>
              <a:t>2019/5/6</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56B2CBF5-BD2B-4FAA-9E1C-F285384A34B0}" type="slidenum">
              <a:rPr lang="zh-CN" altLang="en-US"/>
              <a:pPr>
                <a:defRPr/>
              </a:pPr>
              <a:t>‹#›</a:t>
            </a:fld>
            <a:endParaRPr lang="en-US" altLang="zh-CN"/>
          </a:p>
        </p:txBody>
      </p:sp>
    </p:spTree>
    <p:extLst>
      <p:ext uri="{BB962C8B-B14F-4D97-AF65-F5344CB8AC3E}">
        <p14:creationId xmlns:p14="http://schemas.microsoft.com/office/powerpoint/2010/main" val="194292438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1638" y="188913"/>
            <a:ext cx="2190750" cy="60499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188913"/>
            <a:ext cx="6419850" cy="60499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C37038E3-2EC7-4756-B1B7-8D1957CDA831}" type="datetime1">
              <a:rPr lang="zh-CN" altLang="en-US"/>
              <a:pPr>
                <a:defRPr/>
              </a:pPr>
              <a:t>2019/5/6</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0897E253-E60E-4AF8-B815-80AD8E767CA6}" type="slidenum">
              <a:rPr lang="zh-CN" altLang="en-US"/>
              <a:pPr>
                <a:defRPr/>
              </a:pPr>
              <a:t>‹#›</a:t>
            </a:fld>
            <a:endParaRPr lang="en-US" altLang="zh-CN"/>
          </a:p>
        </p:txBody>
      </p:sp>
    </p:spTree>
    <p:extLst>
      <p:ext uri="{BB962C8B-B14F-4D97-AF65-F5344CB8AC3E}">
        <p14:creationId xmlns:p14="http://schemas.microsoft.com/office/powerpoint/2010/main" val="78404026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323850" y="188913"/>
            <a:ext cx="8534400"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79388" y="981075"/>
            <a:ext cx="430530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37088" y="981075"/>
            <a:ext cx="4305300" cy="5257800"/>
          </a:xfrm>
        </p:spPr>
        <p:txBody>
          <a:bodyPr/>
          <a:lstStyle/>
          <a:p>
            <a:pPr lvl="0"/>
            <a:endParaRPr lang="zh-CN" altLang="en-US" noProof="0" smtClean="0"/>
          </a:p>
        </p:txBody>
      </p:sp>
      <p:sp>
        <p:nvSpPr>
          <p:cNvPr id="5" name="Rectangle 12"/>
          <p:cNvSpPr>
            <a:spLocks noGrp="1" noChangeArrowheads="1"/>
          </p:cNvSpPr>
          <p:nvPr>
            <p:ph type="dt" sz="half" idx="10"/>
          </p:nvPr>
        </p:nvSpPr>
        <p:spPr/>
        <p:txBody>
          <a:bodyPr/>
          <a:lstStyle>
            <a:lvl1pPr>
              <a:defRPr/>
            </a:lvl1pPr>
          </a:lstStyle>
          <a:p>
            <a:pPr>
              <a:defRPr/>
            </a:pPr>
            <a:fld id="{D9450133-207F-4571-A063-E13A678F1572}" type="datetime1">
              <a:rPr lang="zh-CN" altLang="en-US"/>
              <a:pPr>
                <a:defRPr/>
              </a:pPr>
              <a:t>2019/5/6</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820764D4-9F5C-4730-ACB8-5296F1010BF8}" type="slidenum">
              <a:rPr lang="zh-CN" altLang="en-US"/>
              <a:pPr>
                <a:defRPr/>
              </a:pPr>
              <a:t>‹#›</a:t>
            </a:fld>
            <a:endParaRPr lang="en-US" altLang="zh-CN"/>
          </a:p>
        </p:txBody>
      </p:sp>
    </p:spTree>
    <p:extLst>
      <p:ext uri="{BB962C8B-B14F-4D97-AF65-F5344CB8AC3E}">
        <p14:creationId xmlns:p14="http://schemas.microsoft.com/office/powerpoint/2010/main" val="258936458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2EF3BA32-3E00-4136-B626-7D05FF6D59C0}" type="datetime1">
              <a:rPr lang="zh-CN" altLang="en-US"/>
              <a:pPr>
                <a:defRPr/>
              </a:pPr>
              <a:t>2019/5/6</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6218D4F3-4321-479C-BAA6-3674E7E08B0A}" type="slidenum">
              <a:rPr lang="zh-CN" altLang="en-US"/>
              <a:pPr>
                <a:defRPr/>
              </a:pPr>
              <a:t>‹#›</a:t>
            </a:fld>
            <a:endParaRPr lang="en-US" altLang="zh-CN"/>
          </a:p>
        </p:txBody>
      </p:sp>
    </p:spTree>
    <p:extLst>
      <p:ext uri="{BB962C8B-B14F-4D97-AF65-F5344CB8AC3E}">
        <p14:creationId xmlns:p14="http://schemas.microsoft.com/office/powerpoint/2010/main" val="179313886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FAABD662-1CA9-4508-BA32-2DB14242FBCD}" type="datetime1">
              <a:rPr lang="zh-CN" altLang="en-US"/>
              <a:pPr>
                <a:defRPr/>
              </a:pPr>
              <a:t>2019/5/6</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D5CC5FBC-DE76-4FFA-8FDE-AB569C428B90}" type="slidenum">
              <a:rPr lang="zh-CN" altLang="en-US"/>
              <a:pPr>
                <a:defRPr/>
              </a:pPr>
              <a:t>‹#›</a:t>
            </a:fld>
            <a:endParaRPr lang="en-US" altLang="zh-CN"/>
          </a:p>
        </p:txBody>
      </p:sp>
    </p:spTree>
    <p:extLst>
      <p:ext uri="{BB962C8B-B14F-4D97-AF65-F5344CB8AC3E}">
        <p14:creationId xmlns:p14="http://schemas.microsoft.com/office/powerpoint/2010/main" val="236039164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AFF322DE-7F7E-4E7D-8095-010F5C63E760}" type="datetime1">
              <a:rPr lang="zh-CN" altLang="en-US"/>
              <a:pPr>
                <a:defRPr/>
              </a:pPr>
              <a:t>2019/5/6</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D40C3C69-D723-4BE3-98D5-C444CA88F0E2}" type="slidenum">
              <a:rPr lang="zh-CN" altLang="en-US"/>
              <a:pPr>
                <a:defRPr/>
              </a:pPr>
              <a:t>‹#›</a:t>
            </a:fld>
            <a:endParaRPr lang="en-US" altLang="zh-CN"/>
          </a:p>
        </p:txBody>
      </p:sp>
    </p:spTree>
    <p:extLst>
      <p:ext uri="{BB962C8B-B14F-4D97-AF65-F5344CB8AC3E}">
        <p14:creationId xmlns:p14="http://schemas.microsoft.com/office/powerpoint/2010/main" val="111130218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8DC0DB56-570B-4929-90B2-811AB15EB293}" type="datetime1">
              <a:rPr lang="zh-CN" altLang="en-US"/>
              <a:pPr>
                <a:defRPr/>
              </a:pPr>
              <a:t>2019/5/6</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FCF71E6E-ACD3-48B4-8D04-45735C8C4E4F}" type="slidenum">
              <a:rPr lang="zh-CN" altLang="en-US"/>
              <a:pPr>
                <a:defRPr/>
              </a:pPr>
              <a:t>‹#›</a:t>
            </a:fld>
            <a:endParaRPr lang="en-US" altLang="zh-CN"/>
          </a:p>
        </p:txBody>
      </p:sp>
    </p:spTree>
    <p:extLst>
      <p:ext uri="{BB962C8B-B14F-4D97-AF65-F5344CB8AC3E}">
        <p14:creationId xmlns:p14="http://schemas.microsoft.com/office/powerpoint/2010/main" val="69816178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2FB20282-5991-4D36-B05A-3795E75D4657}" type="datetime1">
              <a:rPr lang="zh-CN" altLang="en-US"/>
              <a:pPr>
                <a:defRPr/>
              </a:pPr>
              <a:t>2019/5/6</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A8A35681-3128-4814-9D51-E7A0F4B12F60}" type="slidenum">
              <a:rPr lang="zh-CN" altLang="en-US"/>
              <a:pPr>
                <a:defRPr/>
              </a:pPr>
              <a:t>‹#›</a:t>
            </a:fld>
            <a:endParaRPr lang="en-US" altLang="zh-CN"/>
          </a:p>
        </p:txBody>
      </p:sp>
    </p:spTree>
    <p:extLst>
      <p:ext uri="{BB962C8B-B14F-4D97-AF65-F5344CB8AC3E}">
        <p14:creationId xmlns:p14="http://schemas.microsoft.com/office/powerpoint/2010/main" val="234346433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7C86CF66-BBB8-4EFD-A1B4-E664F7DF65F4}" type="datetime1">
              <a:rPr lang="zh-CN" altLang="en-US"/>
              <a:pPr>
                <a:defRPr/>
              </a:pPr>
              <a:t>2019/5/6</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B4C377E8-7261-4EB2-8193-FC92F1001427}" type="slidenum">
              <a:rPr lang="zh-CN" altLang="en-US"/>
              <a:pPr>
                <a:defRPr/>
              </a:pPr>
              <a:t>‹#›</a:t>
            </a:fld>
            <a:endParaRPr lang="en-US" altLang="zh-CN"/>
          </a:p>
        </p:txBody>
      </p:sp>
    </p:spTree>
    <p:extLst>
      <p:ext uri="{BB962C8B-B14F-4D97-AF65-F5344CB8AC3E}">
        <p14:creationId xmlns:p14="http://schemas.microsoft.com/office/powerpoint/2010/main" val="193808339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D8F9D614-B04A-49A3-BEBC-D131C9664D32}" type="datetime1">
              <a:rPr lang="zh-CN" altLang="en-US"/>
              <a:pPr>
                <a:defRPr/>
              </a:pPr>
              <a:t>2019/5/6</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0D6E1696-7647-4CD8-B9A2-143A1B7E045F}" type="slidenum">
              <a:rPr lang="zh-CN" altLang="en-US"/>
              <a:pPr>
                <a:defRPr/>
              </a:pPr>
              <a:t>‹#›</a:t>
            </a:fld>
            <a:endParaRPr lang="en-US" altLang="zh-CN"/>
          </a:p>
        </p:txBody>
      </p:sp>
    </p:spTree>
    <p:extLst>
      <p:ext uri="{BB962C8B-B14F-4D97-AF65-F5344CB8AC3E}">
        <p14:creationId xmlns:p14="http://schemas.microsoft.com/office/powerpoint/2010/main" val="271651819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2F42D60E-DF80-4911-A927-27838B338861}" type="datetime1">
              <a:rPr lang="zh-CN" altLang="en-US"/>
              <a:pPr>
                <a:defRPr/>
              </a:pPr>
              <a:t>2019/5/6</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44761375-2291-48B0-B1DD-A5C943E2BADD}" type="slidenum">
              <a:rPr lang="zh-CN" altLang="en-US"/>
              <a:pPr>
                <a:defRPr/>
              </a:pPr>
              <a:t>‹#›</a:t>
            </a:fld>
            <a:endParaRPr lang="en-US" altLang="zh-CN"/>
          </a:p>
        </p:txBody>
      </p:sp>
    </p:spTree>
    <p:extLst>
      <p:ext uri="{BB962C8B-B14F-4D97-AF65-F5344CB8AC3E}">
        <p14:creationId xmlns:p14="http://schemas.microsoft.com/office/powerpoint/2010/main" val="201717778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09E1117E-6D2D-4BCA-8E46-4F3BCF62337F}" type="datetime1">
              <a:rPr lang="zh-CN" altLang="en-US"/>
              <a:pPr>
                <a:defRPr/>
              </a:pPr>
              <a:t>2019/5/6</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002CCFB5-E210-498A-B3E6-F6ABA81DE8EF}" type="slidenum">
              <a:rPr lang="zh-CN" altLang="en-US"/>
              <a:pPr>
                <a:defRPr/>
              </a:pPr>
              <a:t>‹#›</a:t>
            </a:fld>
            <a:endParaRPr lang="en-US" altLang="zh-CN"/>
          </a:p>
        </p:txBody>
      </p:sp>
    </p:spTree>
    <p:extLst>
      <p:ext uri="{BB962C8B-B14F-4D97-AF65-F5344CB8AC3E}">
        <p14:creationId xmlns:p14="http://schemas.microsoft.com/office/powerpoint/2010/main" val="307444550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3292D6AA-C6BF-4D57-A5AA-82F5DBA17373}" type="datetime1">
              <a:rPr lang="zh-CN" altLang="en-US"/>
              <a:pPr>
                <a:defRPr/>
              </a:pPr>
              <a:t>2019/5/6</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1D6C1BC9-EDC0-4016-A20B-D326DA750D29}" type="slidenum">
              <a:rPr lang="zh-CN" altLang="en-US"/>
              <a:pPr>
                <a:defRPr/>
              </a:pPr>
              <a:t>‹#›</a:t>
            </a:fld>
            <a:endParaRPr lang="en-US" altLang="zh-CN"/>
          </a:p>
        </p:txBody>
      </p:sp>
    </p:spTree>
    <p:extLst>
      <p:ext uri="{BB962C8B-B14F-4D97-AF65-F5344CB8AC3E}">
        <p14:creationId xmlns:p14="http://schemas.microsoft.com/office/powerpoint/2010/main" val="377763278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11E13B18-86EB-4B2B-8DBB-248F4E0DB614}" type="datetime1">
              <a:rPr lang="zh-CN" altLang="en-US"/>
              <a:pPr>
                <a:defRPr/>
              </a:pPr>
              <a:t>2019/5/6</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A7A67552-2464-4B4D-917E-0E82E66270C2}" type="slidenum">
              <a:rPr lang="zh-CN" altLang="en-US"/>
              <a:pPr>
                <a:defRPr/>
              </a:pPr>
              <a:t>‹#›</a:t>
            </a:fld>
            <a:endParaRPr lang="en-US" altLang="zh-CN"/>
          </a:p>
        </p:txBody>
      </p:sp>
    </p:spTree>
    <p:extLst>
      <p:ext uri="{BB962C8B-B14F-4D97-AF65-F5344CB8AC3E}">
        <p14:creationId xmlns:p14="http://schemas.microsoft.com/office/powerpoint/2010/main" val="142091361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EF13D0B8-5E84-4613-BF99-B581E6A95A72}" type="datetime1">
              <a:rPr lang="zh-CN" altLang="en-US"/>
              <a:pPr>
                <a:defRPr/>
              </a:pPr>
              <a:t>2019/5/6</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0E2BAC08-02AA-4C52-BD35-43AF58F81409}" type="slidenum">
              <a:rPr lang="zh-CN" altLang="en-US"/>
              <a:pPr>
                <a:defRPr/>
              </a:pPr>
              <a:t>‹#›</a:t>
            </a:fld>
            <a:endParaRPr lang="en-US" altLang="zh-CN"/>
          </a:p>
        </p:txBody>
      </p:sp>
    </p:spTree>
    <p:extLst>
      <p:ext uri="{BB962C8B-B14F-4D97-AF65-F5344CB8AC3E}">
        <p14:creationId xmlns:p14="http://schemas.microsoft.com/office/powerpoint/2010/main" val="253396041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2"/>
          <p:cNvSpPr>
            <a:spLocks noGrp="1" noChangeArrowheads="1"/>
          </p:cNvSpPr>
          <p:nvPr>
            <p:ph type="dt" sz="half" idx="10"/>
          </p:nvPr>
        </p:nvSpPr>
        <p:spPr/>
        <p:txBody>
          <a:bodyPr/>
          <a:lstStyle>
            <a:lvl1pPr>
              <a:defRPr/>
            </a:lvl1pPr>
          </a:lstStyle>
          <a:p>
            <a:pPr>
              <a:defRPr/>
            </a:pPr>
            <a:fld id="{3ACA791F-198D-4C22-8DBD-4A03D22176CD}" type="datetime1">
              <a:rPr lang="zh-CN" altLang="en-US"/>
              <a:pPr>
                <a:defRPr/>
              </a:pPr>
              <a:t>2019/5/6</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5744D4C8-8B34-41A4-A08A-163D341F760E}" type="slidenum">
              <a:rPr lang="zh-CN" altLang="en-US"/>
              <a:pPr>
                <a:defRPr/>
              </a:pPr>
              <a:t>‹#›</a:t>
            </a:fld>
            <a:endParaRPr lang="en-US" altLang="zh-CN"/>
          </a:p>
        </p:txBody>
      </p:sp>
    </p:spTree>
    <p:extLst>
      <p:ext uri="{BB962C8B-B14F-4D97-AF65-F5344CB8AC3E}">
        <p14:creationId xmlns:p14="http://schemas.microsoft.com/office/powerpoint/2010/main" val="177563171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79388" y="981075"/>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37088" y="981075"/>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dt" sz="half" idx="10"/>
          </p:nvPr>
        </p:nvSpPr>
        <p:spPr/>
        <p:txBody>
          <a:bodyPr/>
          <a:lstStyle>
            <a:lvl1pPr>
              <a:defRPr/>
            </a:lvl1pPr>
          </a:lstStyle>
          <a:p>
            <a:pPr>
              <a:defRPr/>
            </a:pPr>
            <a:fld id="{BAEFC8BF-5809-4060-BF88-856BD59A50C7}" type="datetime1">
              <a:rPr lang="zh-CN" altLang="en-US"/>
              <a:pPr>
                <a:defRPr/>
              </a:pPr>
              <a:t>2019/5/6</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4727567D-6530-484D-95D2-E84989ABA488}" type="slidenum">
              <a:rPr lang="zh-CN" altLang="en-US"/>
              <a:pPr>
                <a:defRPr/>
              </a:pPr>
              <a:t>‹#›</a:t>
            </a:fld>
            <a:endParaRPr lang="en-US" altLang="zh-CN"/>
          </a:p>
        </p:txBody>
      </p:sp>
    </p:spTree>
    <p:extLst>
      <p:ext uri="{BB962C8B-B14F-4D97-AF65-F5344CB8AC3E}">
        <p14:creationId xmlns:p14="http://schemas.microsoft.com/office/powerpoint/2010/main" val="139574226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2"/>
          <p:cNvSpPr>
            <a:spLocks noGrp="1" noChangeArrowheads="1"/>
          </p:cNvSpPr>
          <p:nvPr>
            <p:ph type="dt" sz="half" idx="10"/>
          </p:nvPr>
        </p:nvSpPr>
        <p:spPr/>
        <p:txBody>
          <a:bodyPr/>
          <a:lstStyle>
            <a:lvl1pPr>
              <a:defRPr/>
            </a:lvl1pPr>
          </a:lstStyle>
          <a:p>
            <a:pPr>
              <a:defRPr/>
            </a:pPr>
            <a:fld id="{C16EF07B-87F0-43B9-96CC-07F8BDF233A8}" type="datetime1">
              <a:rPr lang="zh-CN" altLang="en-US"/>
              <a:pPr>
                <a:defRPr/>
              </a:pPr>
              <a:t>2019/5/6</a:t>
            </a:fld>
            <a:endParaRPr lang="en-US" altLang="zh-CN"/>
          </a:p>
        </p:txBody>
      </p:sp>
      <p:sp>
        <p:nvSpPr>
          <p:cNvPr id="8" name="Rectangle 13"/>
          <p:cNvSpPr>
            <a:spLocks noGrp="1" noChangeArrowheads="1"/>
          </p:cNvSpPr>
          <p:nvPr>
            <p:ph type="ftr" sz="quarter" idx="11"/>
          </p:nvPr>
        </p:nvSpPr>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p:txBody>
          <a:bodyPr/>
          <a:lstStyle>
            <a:lvl1pPr>
              <a:defRPr/>
            </a:lvl1pPr>
          </a:lstStyle>
          <a:p>
            <a:pPr>
              <a:defRPr/>
            </a:pPr>
            <a:fld id="{F915C453-A49F-407B-8062-D31C9D728C85}" type="slidenum">
              <a:rPr lang="zh-CN" altLang="en-US"/>
              <a:pPr>
                <a:defRPr/>
              </a:pPr>
              <a:t>‹#›</a:t>
            </a:fld>
            <a:endParaRPr lang="en-US" altLang="zh-CN"/>
          </a:p>
        </p:txBody>
      </p:sp>
    </p:spTree>
    <p:extLst>
      <p:ext uri="{BB962C8B-B14F-4D97-AF65-F5344CB8AC3E}">
        <p14:creationId xmlns:p14="http://schemas.microsoft.com/office/powerpoint/2010/main" val="46475356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p:txBody>
          <a:bodyPr/>
          <a:lstStyle>
            <a:lvl1pPr>
              <a:defRPr/>
            </a:lvl1pPr>
          </a:lstStyle>
          <a:p>
            <a:pPr>
              <a:defRPr/>
            </a:pPr>
            <a:fld id="{60B51673-EB5A-4C78-844F-51D6A5503EC4}" type="datetime1">
              <a:rPr lang="zh-CN" altLang="en-US"/>
              <a:pPr>
                <a:defRPr/>
              </a:pPr>
              <a:t>2019/5/6</a:t>
            </a:fld>
            <a:endParaRPr lang="en-US" altLang="zh-CN"/>
          </a:p>
        </p:txBody>
      </p:sp>
      <p:sp>
        <p:nvSpPr>
          <p:cNvPr id="4" name="Rectangle 13"/>
          <p:cNvSpPr>
            <a:spLocks noGrp="1" noChangeArrowheads="1"/>
          </p:cNvSpPr>
          <p:nvPr>
            <p:ph type="ftr" sz="quarter" idx="11"/>
          </p:nvPr>
        </p:nvSpPr>
        <p:spPr/>
        <p:txBody>
          <a:bodyPr/>
          <a:lstStyle>
            <a:lvl1pPr>
              <a:defRPr/>
            </a:lvl1pPr>
          </a:lstStyle>
          <a:p>
            <a:pPr>
              <a:defRPr/>
            </a:pPr>
            <a:endParaRPr lang="en-US" altLang="zh-CN"/>
          </a:p>
        </p:txBody>
      </p:sp>
      <p:sp>
        <p:nvSpPr>
          <p:cNvPr id="5" name="Rectangle 14"/>
          <p:cNvSpPr>
            <a:spLocks noGrp="1" noChangeArrowheads="1"/>
          </p:cNvSpPr>
          <p:nvPr>
            <p:ph type="sldNum" sz="quarter" idx="12"/>
          </p:nvPr>
        </p:nvSpPr>
        <p:spPr/>
        <p:txBody>
          <a:bodyPr/>
          <a:lstStyle>
            <a:lvl1pPr>
              <a:defRPr/>
            </a:lvl1pPr>
          </a:lstStyle>
          <a:p>
            <a:pPr>
              <a:defRPr/>
            </a:pPr>
            <a:fld id="{50137853-F482-4106-B14D-6B88D71D607C}" type="slidenum">
              <a:rPr lang="zh-CN" altLang="en-US"/>
              <a:pPr>
                <a:defRPr/>
              </a:pPr>
              <a:t>‹#›</a:t>
            </a:fld>
            <a:endParaRPr lang="en-US" altLang="zh-CN"/>
          </a:p>
        </p:txBody>
      </p:sp>
    </p:spTree>
    <p:extLst>
      <p:ext uri="{BB962C8B-B14F-4D97-AF65-F5344CB8AC3E}">
        <p14:creationId xmlns:p14="http://schemas.microsoft.com/office/powerpoint/2010/main" val="248494959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p:txBody>
          <a:bodyPr/>
          <a:lstStyle>
            <a:lvl1pPr>
              <a:defRPr/>
            </a:lvl1pPr>
          </a:lstStyle>
          <a:p>
            <a:pPr>
              <a:defRPr/>
            </a:pPr>
            <a:fld id="{9D9F1724-8C65-4EA3-9545-4CE2615F7CEA}" type="datetime1">
              <a:rPr lang="zh-CN" altLang="en-US"/>
              <a:pPr>
                <a:defRPr/>
              </a:pPr>
              <a:t>2019/5/6</a:t>
            </a:fld>
            <a:endParaRPr lang="en-US" altLang="zh-CN"/>
          </a:p>
        </p:txBody>
      </p:sp>
      <p:sp>
        <p:nvSpPr>
          <p:cNvPr id="3" name="Rectangle 13"/>
          <p:cNvSpPr>
            <a:spLocks noGrp="1" noChangeArrowheads="1"/>
          </p:cNvSpPr>
          <p:nvPr>
            <p:ph type="ftr" sz="quarter" idx="11"/>
          </p:nvPr>
        </p:nvSpPr>
        <p:spPr/>
        <p:txBody>
          <a:bodyPr/>
          <a:lstStyle>
            <a:lvl1pPr>
              <a:defRPr/>
            </a:lvl1pPr>
          </a:lstStyle>
          <a:p>
            <a:pPr>
              <a:defRPr/>
            </a:pPr>
            <a:endParaRPr lang="en-US" altLang="zh-CN"/>
          </a:p>
        </p:txBody>
      </p:sp>
      <p:sp>
        <p:nvSpPr>
          <p:cNvPr id="4" name="Rectangle 14"/>
          <p:cNvSpPr>
            <a:spLocks noGrp="1" noChangeArrowheads="1"/>
          </p:cNvSpPr>
          <p:nvPr>
            <p:ph type="sldNum" sz="quarter" idx="12"/>
          </p:nvPr>
        </p:nvSpPr>
        <p:spPr/>
        <p:txBody>
          <a:bodyPr/>
          <a:lstStyle>
            <a:lvl1pPr>
              <a:defRPr/>
            </a:lvl1pPr>
          </a:lstStyle>
          <a:p>
            <a:pPr>
              <a:defRPr/>
            </a:pPr>
            <a:fld id="{5C5B21B3-F81F-4D14-8D0B-B583565E2132}" type="slidenum">
              <a:rPr lang="zh-CN" altLang="en-US"/>
              <a:pPr>
                <a:defRPr/>
              </a:pPr>
              <a:t>‹#›</a:t>
            </a:fld>
            <a:endParaRPr lang="en-US" altLang="zh-CN"/>
          </a:p>
        </p:txBody>
      </p:sp>
    </p:spTree>
    <p:extLst>
      <p:ext uri="{BB962C8B-B14F-4D97-AF65-F5344CB8AC3E}">
        <p14:creationId xmlns:p14="http://schemas.microsoft.com/office/powerpoint/2010/main" val="373634442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3774FECF-B481-40B7-906E-A2A72C43E36E}" type="datetime1">
              <a:rPr lang="zh-CN" altLang="en-US"/>
              <a:pPr>
                <a:defRPr/>
              </a:pPr>
              <a:t>2019/5/6</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1A9D6B45-6A06-46B9-AA53-987A8F49F0D9}" type="slidenum">
              <a:rPr lang="zh-CN" altLang="en-US"/>
              <a:pPr>
                <a:defRPr/>
              </a:pPr>
              <a:t>‹#›</a:t>
            </a:fld>
            <a:endParaRPr lang="en-US" altLang="zh-CN"/>
          </a:p>
        </p:txBody>
      </p:sp>
    </p:spTree>
    <p:extLst>
      <p:ext uri="{BB962C8B-B14F-4D97-AF65-F5344CB8AC3E}">
        <p14:creationId xmlns:p14="http://schemas.microsoft.com/office/powerpoint/2010/main" val="167827541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C3998753-5E4A-4603-A78F-A8F68E8D82AF}" type="datetime1">
              <a:rPr lang="zh-CN" altLang="en-US"/>
              <a:pPr>
                <a:defRPr/>
              </a:pPr>
              <a:t>2019/5/6</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7FE62388-B0A0-4A83-A677-3A84ED712D26}" type="slidenum">
              <a:rPr lang="zh-CN" altLang="en-US"/>
              <a:pPr>
                <a:defRPr/>
              </a:pPr>
              <a:t>‹#›</a:t>
            </a:fld>
            <a:endParaRPr lang="en-US" altLang="zh-CN"/>
          </a:p>
        </p:txBody>
      </p:sp>
    </p:spTree>
    <p:extLst>
      <p:ext uri="{BB962C8B-B14F-4D97-AF65-F5344CB8AC3E}">
        <p14:creationId xmlns:p14="http://schemas.microsoft.com/office/powerpoint/2010/main" val="124420117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77836" name="Rectangle 12"/>
          <p:cNvSpPr>
            <a:spLocks noGrp="1" noChangeArrowheads="1"/>
          </p:cNvSpPr>
          <p:nvPr>
            <p:ph type="dt" sz="half" idx="2"/>
          </p:nvPr>
        </p:nvSpPr>
        <p:spPr bwMode="auto">
          <a:xfrm>
            <a:off x="657225"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0066"/>
                </a:solidFill>
                <a:latin typeface="Arial" charset="0"/>
                <a:ea typeface="宋体" pitchFamily="2" charset="-122"/>
              </a:defRPr>
            </a:lvl1pPr>
          </a:lstStyle>
          <a:p>
            <a:pPr>
              <a:defRPr/>
            </a:pPr>
            <a:fld id="{4AF034CF-1575-486F-9CFE-277DA786AB3A}" type="datetime1">
              <a:rPr lang="zh-CN" altLang="en-US"/>
              <a:pPr>
                <a:defRPr/>
              </a:pPr>
              <a:t>2019/5/6</a:t>
            </a:fld>
            <a:endParaRPr lang="en-US" altLang="zh-CN"/>
          </a:p>
        </p:txBody>
      </p:sp>
      <p:sp>
        <p:nvSpPr>
          <p:cNvPr id="77837" name="Rectangle 13"/>
          <p:cNvSpPr>
            <a:spLocks noGrp="1" noChangeArrowheads="1"/>
          </p:cNvSpPr>
          <p:nvPr>
            <p:ph type="ftr" sz="quarter" idx="3"/>
          </p:nvPr>
        </p:nvSpPr>
        <p:spPr bwMode="auto">
          <a:xfrm>
            <a:off x="305435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0066"/>
                </a:solidFill>
                <a:latin typeface="Arial" charset="0"/>
                <a:ea typeface="宋体" pitchFamily="2" charset="-122"/>
              </a:defRPr>
            </a:lvl1pPr>
          </a:lstStyle>
          <a:p>
            <a:pPr>
              <a:defRPr/>
            </a:pPr>
            <a:endParaRPr lang="en-US" altLang="zh-CN"/>
          </a:p>
        </p:txBody>
      </p:sp>
      <p:sp>
        <p:nvSpPr>
          <p:cNvPr id="77838" name="Rectangle 14"/>
          <p:cNvSpPr>
            <a:spLocks noGrp="1" noChangeArrowheads="1"/>
          </p:cNvSpPr>
          <p:nvPr>
            <p:ph type="sldNum" sz="quarter" idx="4"/>
          </p:nvPr>
        </p:nvSpPr>
        <p:spPr bwMode="auto">
          <a:xfrm>
            <a:off x="65405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0066"/>
                </a:solidFill>
                <a:ea typeface="宋体" panose="02010600030101010101" pitchFamily="2" charset="-122"/>
              </a:defRPr>
            </a:lvl1pPr>
          </a:lstStyle>
          <a:p>
            <a:pPr>
              <a:defRPr/>
            </a:pPr>
            <a:fld id="{3C0D1603-9E6A-4C58-89E4-39D248847402}" type="slidenum">
              <a:rPr lang="zh-CN" altLang="en-US"/>
              <a:pPr>
                <a:defRPr/>
              </a:pPr>
              <a:t>‹#›</a:t>
            </a:fld>
            <a:endParaRPr lang="en-US" altLang="zh-CN"/>
          </a:p>
        </p:txBody>
      </p:sp>
      <p:sp>
        <p:nvSpPr>
          <p:cNvPr id="1029" name="Rectangle 17"/>
          <p:cNvSpPr>
            <a:spLocks noGrp="1" noChangeArrowheads="1"/>
          </p:cNvSpPr>
          <p:nvPr>
            <p:ph type="title"/>
          </p:nvPr>
        </p:nvSpPr>
        <p:spPr bwMode="auto">
          <a:xfrm>
            <a:off x="323850" y="188913"/>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Rectangle 18"/>
          <p:cNvSpPr>
            <a:spLocks noGrp="1" noChangeArrowheads="1"/>
          </p:cNvSpPr>
          <p:nvPr>
            <p:ph type="body" idx="1"/>
          </p:nvPr>
        </p:nvSpPr>
        <p:spPr bwMode="auto">
          <a:xfrm>
            <a:off x="179388" y="981075"/>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5656" r:id="rId1"/>
    <p:sldLayoutId id="2147485657" r:id="rId2"/>
    <p:sldLayoutId id="2147485658" r:id="rId3"/>
    <p:sldLayoutId id="2147485659" r:id="rId4"/>
    <p:sldLayoutId id="2147485660" r:id="rId5"/>
    <p:sldLayoutId id="2147485661" r:id="rId6"/>
    <p:sldLayoutId id="2147485662" r:id="rId7"/>
    <p:sldLayoutId id="2147485663" r:id="rId8"/>
    <p:sldLayoutId id="2147485664" r:id="rId9"/>
    <p:sldLayoutId id="2147485665" r:id="rId10"/>
    <p:sldLayoutId id="2147485666" r:id="rId11"/>
    <p:sldLayoutId id="2147485667" r:id="rId12"/>
  </p:sldLayoutIdLst>
  <p:transition/>
  <p:txStyles>
    <p:titleStyle>
      <a:lvl1pPr algn="r" rtl="0" eaLnBrk="0" fontAlgn="base" hangingPunct="0">
        <a:spcBef>
          <a:spcPct val="0"/>
        </a:spcBef>
        <a:spcAft>
          <a:spcPct val="0"/>
        </a:spcAft>
        <a:defRPr sz="4800" b="1" u="sng">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2pPr>
      <a:lvl3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3pPr>
      <a:lvl4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4pPr>
      <a:lvl5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5pPr>
      <a:lvl6pPr marL="457200" algn="r" rtl="0" fontAlgn="base">
        <a:spcBef>
          <a:spcPct val="0"/>
        </a:spcBef>
        <a:spcAft>
          <a:spcPct val="0"/>
        </a:spcAft>
        <a:defRPr sz="4800" b="1" u="sng">
          <a:solidFill>
            <a:srgbClr val="FFFF00"/>
          </a:solidFill>
          <a:latin typeface="Arial Narrow" pitchFamily="34" charset="0"/>
          <a:ea typeface="华文中宋" pitchFamily="2" charset="-122"/>
        </a:defRPr>
      </a:lvl6pPr>
      <a:lvl7pPr marL="914400" algn="r" rtl="0" fontAlgn="base">
        <a:spcBef>
          <a:spcPct val="0"/>
        </a:spcBef>
        <a:spcAft>
          <a:spcPct val="0"/>
        </a:spcAft>
        <a:defRPr sz="4800" b="1" u="sng">
          <a:solidFill>
            <a:srgbClr val="FFFF00"/>
          </a:solidFill>
          <a:latin typeface="Arial Narrow" pitchFamily="34" charset="0"/>
          <a:ea typeface="华文中宋" pitchFamily="2" charset="-122"/>
        </a:defRPr>
      </a:lvl7pPr>
      <a:lvl8pPr marL="1371600" algn="r" rtl="0" fontAlgn="base">
        <a:spcBef>
          <a:spcPct val="0"/>
        </a:spcBef>
        <a:spcAft>
          <a:spcPct val="0"/>
        </a:spcAft>
        <a:defRPr sz="4800" b="1" u="sng">
          <a:solidFill>
            <a:srgbClr val="FFFF00"/>
          </a:solidFill>
          <a:latin typeface="Arial Narrow" pitchFamily="34" charset="0"/>
          <a:ea typeface="华文中宋" pitchFamily="2" charset="-122"/>
        </a:defRPr>
      </a:lvl8pPr>
      <a:lvl9pPr marL="1828800" algn="r" rtl="0" fontAlgn="base">
        <a:spcBef>
          <a:spcPct val="0"/>
        </a:spcBef>
        <a:spcAft>
          <a:spcPct val="0"/>
        </a:spcAft>
        <a:defRPr sz="4800" b="1" u="sng">
          <a:solidFill>
            <a:srgbClr val="FFFF00"/>
          </a:solidFill>
          <a:latin typeface="Arial Narrow" pitchFamily="34" charset="0"/>
          <a:ea typeface="华文中宋"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Font typeface="Times" panose="02020603050405020304" pitchFamily="18" charset="0"/>
        <a:buChar char="•"/>
        <a:defRPr sz="2800">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bg1"/>
          </a:solidFill>
          <a:latin typeface="+mn-lt"/>
          <a:ea typeface="+mn-ea"/>
        </a:defRPr>
      </a:lvl3pPr>
      <a:lvl4pPr marL="1600200" indent="-228600" algn="l" rtl="0" eaLnBrk="0" fontAlgn="base" hangingPunct="0">
        <a:spcBef>
          <a:spcPct val="20000"/>
        </a:spcBef>
        <a:spcAft>
          <a:spcPct val="0"/>
        </a:spcAft>
        <a:buChar char="–"/>
        <a:defRPr sz="2000">
          <a:solidFill>
            <a:schemeClr val="bg1"/>
          </a:solidFill>
          <a:latin typeface="+mn-lt"/>
          <a:ea typeface="+mn-ea"/>
        </a:defRPr>
      </a:lvl4pPr>
      <a:lvl5pPr marL="2057400" indent="-228600" algn="l" rtl="0" eaLnBrk="0" fontAlgn="base" hangingPunct="0">
        <a:spcBef>
          <a:spcPct val="20000"/>
        </a:spcBef>
        <a:spcAft>
          <a:spcPct val="0"/>
        </a:spcAft>
        <a:buChar char="»"/>
        <a:defRPr sz="2000">
          <a:solidFill>
            <a:schemeClr val="bg1"/>
          </a:solidFill>
          <a:latin typeface="+mn-lt"/>
          <a:ea typeface="+mn-ea"/>
        </a:defRPr>
      </a:lvl5pPr>
      <a:lvl6pPr marL="2514600" indent="-228600" algn="l" rtl="0" fontAlgn="base">
        <a:spcBef>
          <a:spcPct val="20000"/>
        </a:spcBef>
        <a:spcAft>
          <a:spcPct val="0"/>
        </a:spcAft>
        <a:buChar char="»"/>
        <a:defRPr sz="2000">
          <a:solidFill>
            <a:schemeClr val="bg1"/>
          </a:solidFill>
          <a:latin typeface="+mn-lt"/>
          <a:ea typeface="+mn-ea"/>
        </a:defRPr>
      </a:lvl6pPr>
      <a:lvl7pPr marL="2971800" indent="-228600" algn="l" rtl="0" fontAlgn="base">
        <a:spcBef>
          <a:spcPct val="20000"/>
        </a:spcBef>
        <a:spcAft>
          <a:spcPct val="0"/>
        </a:spcAft>
        <a:buChar char="»"/>
        <a:defRPr sz="2000">
          <a:solidFill>
            <a:schemeClr val="bg1"/>
          </a:solidFill>
          <a:latin typeface="+mn-lt"/>
          <a:ea typeface="+mn-ea"/>
        </a:defRPr>
      </a:lvl7pPr>
      <a:lvl8pPr marL="3429000" indent="-228600" algn="l" rtl="0" fontAlgn="base">
        <a:spcBef>
          <a:spcPct val="20000"/>
        </a:spcBef>
        <a:spcAft>
          <a:spcPct val="0"/>
        </a:spcAft>
        <a:buChar char="»"/>
        <a:defRPr sz="2000">
          <a:solidFill>
            <a:schemeClr val="bg1"/>
          </a:solidFill>
          <a:latin typeface="+mn-lt"/>
          <a:ea typeface="+mn-ea"/>
        </a:defRPr>
      </a:lvl8pPr>
      <a:lvl9pPr marL="3886200" indent="-228600" algn="l" rtl="0" fontAlgn="base">
        <a:spcBef>
          <a:spcPct val="20000"/>
        </a:spcBef>
        <a:spcAft>
          <a:spcPct val="0"/>
        </a:spcAft>
        <a:buChar char="»"/>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3074"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0572C631-6799-4A0B-A690-53B0118BD59D}" type="datetime1">
              <a:rPr lang="zh-CN" altLang="en-US"/>
              <a:pPr>
                <a:defRPr/>
              </a:pPr>
              <a:t>2019/5/6</a:t>
            </a:fld>
            <a:endParaRPr lang="en-US" altLang="zh-CN"/>
          </a:p>
        </p:txBody>
      </p:sp>
      <p:sp>
        <p:nvSpPr>
          <p:cNvPr id="3077"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3078"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E81D4FC3-D427-4450-89CF-885877E97CA6}" type="slidenum">
              <a:rPr lang="zh-CN" altLang="en-US"/>
              <a:pPr>
                <a:defRPr/>
              </a:pPr>
              <a:t>‹#›</a:t>
            </a:fld>
            <a:endParaRPr lang="en-US" altLang="zh-CN"/>
          </a:p>
        </p:txBody>
      </p:sp>
    </p:spTree>
    <p:extLst>
      <p:ext uri="{BB962C8B-B14F-4D97-AF65-F5344CB8AC3E}">
        <p14:creationId xmlns:p14="http://schemas.microsoft.com/office/powerpoint/2010/main" val="861002127"/>
      </p:ext>
    </p:extLst>
  </p:cSld>
  <p:clrMap bg1="lt1" tx1="dk1" bg2="lt2" tx2="dk2" accent1="accent1" accent2="accent2" accent3="accent3" accent4="accent4" accent5="accent5" accent6="accent6" hlink="hlink" folHlink="folHlink"/>
  <p:sldLayoutIdLst>
    <p:sldLayoutId id="2147485669" r:id="rId1"/>
    <p:sldLayoutId id="2147485670" r:id="rId2"/>
    <p:sldLayoutId id="2147485671" r:id="rId3"/>
    <p:sldLayoutId id="2147485672" r:id="rId4"/>
    <p:sldLayoutId id="2147485673" r:id="rId5"/>
    <p:sldLayoutId id="2147485674" r:id="rId6"/>
    <p:sldLayoutId id="2147485675" r:id="rId7"/>
    <p:sldLayoutId id="2147485676" r:id="rId8"/>
    <p:sldLayoutId id="2147485677" r:id="rId9"/>
    <p:sldLayoutId id="2147485678" r:id="rId10"/>
    <p:sldLayoutId id="2147485679" r:id="rId11"/>
  </p:sldLayoutIdLst>
  <p:transition/>
  <p:timing>
    <p:tnLst>
      <p:par>
        <p:cTn id="1" dur="indefinite" restart="never" nodeType="tmRoot"/>
      </p:par>
    </p:tnLst>
  </p:timing>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2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2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2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ideo" Target="file:///D:\lecture\kepu\combinedmovie.mpg" TargetMode="External"/><Relationship Id="rId5" Type="http://schemas.openxmlformats.org/officeDocument/2006/relationships/image" Target="../media/image50.png"/><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4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5.jpeg"/><Relationship Id="rId7" Type="http://schemas.openxmlformats.org/officeDocument/2006/relationships/hyperlink" Target="http://fermi.gsfc.nasa.gov/inc/img/spacecraft.jpg"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2.wmf"/><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wmf"/><Relationship Id="rId4" Type="http://schemas.openxmlformats.org/officeDocument/2006/relationships/image" Target="../media/image64.wmf"/></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4.gif"/></Relationships>
</file>

<file path=ppt/slides/_rels/slide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9.gif"/><Relationship Id="rId4" Type="http://schemas.openxmlformats.org/officeDocument/2006/relationships/image" Target="../media/image78.jpeg"/></Relationships>
</file>

<file path=ppt/slides/_rels/slide6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2.wmf"/><Relationship Id="rId5" Type="http://schemas.openxmlformats.org/officeDocument/2006/relationships/oleObject" Target="../embeddings/oleObject2.bin"/><Relationship Id="rId4" Type="http://schemas.openxmlformats.org/officeDocument/2006/relationships/image" Target="../media/image83.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84.wmf"/><Relationship Id="rId4" Type="http://schemas.openxmlformats.org/officeDocument/2006/relationships/oleObject" Target="../embeddings/oleObject3.bin"/></Relationships>
</file>

<file path=ppt/slides/_rels/slide7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2.gif"/></Relationships>
</file>

<file path=ppt/slides/_rels/slide78.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6.png"/><Relationship Id="rId4" Type="http://schemas.openxmlformats.org/officeDocument/2006/relationships/oleObject" Target="../embeddings/oleObject5.bin"/></Relationships>
</file>

<file path=ppt/slides/_rels/slide82.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0.gif"/><Relationship Id="rId4" Type="http://schemas.openxmlformats.org/officeDocument/2006/relationships/image" Target="../media/image99.w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4.xml"/><Relationship Id="rId7"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104.wmf"/><Relationship Id="rId4" Type="http://schemas.openxmlformats.org/officeDocument/2006/relationships/oleObject" Target="../embeddings/oleObject6.bin"/><Relationship Id="rId9" Type="http://schemas.openxmlformats.org/officeDocument/2006/relationships/image" Target="../media/image106.wmf"/></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6.wmf"/></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250825" y="404813"/>
            <a:ext cx="4537075" cy="1243012"/>
          </a:xfrm>
        </p:spPr>
        <p:txBody>
          <a:bodyPr/>
          <a:lstStyle/>
          <a:p>
            <a:pPr eaLnBrk="1" hangingPunct="1"/>
            <a:r>
              <a:rPr lang="zh-CN" altLang="en-US" sz="6600" smtClean="0"/>
              <a:t>天文学导论</a:t>
            </a:r>
          </a:p>
        </p:txBody>
      </p:sp>
      <p:sp>
        <p:nvSpPr>
          <p:cNvPr id="15363" name="Rectangle 3"/>
          <p:cNvSpPr>
            <a:spLocks noGrp="1" noChangeArrowheads="1"/>
          </p:cNvSpPr>
          <p:nvPr>
            <p:ph type="subTitle" idx="1"/>
          </p:nvPr>
        </p:nvSpPr>
        <p:spPr>
          <a:xfrm>
            <a:off x="323850" y="1557338"/>
            <a:ext cx="4495800" cy="1600200"/>
          </a:xfrm>
        </p:spPr>
        <p:txBody>
          <a:bodyPr/>
          <a:lstStyle/>
          <a:p>
            <a:pPr>
              <a:lnSpc>
                <a:spcPct val="90000"/>
              </a:lnSpc>
              <a:spcBef>
                <a:spcPct val="50000"/>
              </a:spcBef>
              <a:buFontTx/>
              <a:buNone/>
            </a:pPr>
            <a:r>
              <a:rPr lang="zh-CN" altLang="en-US" sz="4000" b="1" smtClean="0"/>
              <a:t>第1</a:t>
            </a:r>
            <a:r>
              <a:rPr lang="en-US" altLang="zh-CN" sz="4000" b="1" smtClean="0"/>
              <a:t>1</a:t>
            </a:r>
            <a:r>
              <a:rPr lang="zh-CN" altLang="en-US" sz="4000" b="1" smtClean="0"/>
              <a:t>讲</a:t>
            </a:r>
          </a:p>
          <a:p>
            <a:pPr>
              <a:lnSpc>
                <a:spcPct val="90000"/>
              </a:lnSpc>
              <a:spcBef>
                <a:spcPct val="50000"/>
              </a:spcBef>
              <a:buFontTx/>
              <a:buNone/>
            </a:pPr>
            <a:r>
              <a:rPr lang="zh-CN" altLang="en-US" sz="4000" smtClean="0">
                <a:solidFill>
                  <a:srgbClr val="00FF00"/>
                </a:solidFill>
              </a:rPr>
              <a:t>高质量恒星的演化</a:t>
            </a:r>
          </a:p>
        </p:txBody>
      </p:sp>
      <p:sp>
        <p:nvSpPr>
          <p:cNvPr id="15364" name="Text Box 5"/>
          <p:cNvSpPr txBox="1">
            <a:spLocks noChangeArrowheads="1"/>
          </p:cNvSpPr>
          <p:nvPr/>
        </p:nvSpPr>
        <p:spPr bwMode="auto">
          <a:xfrm>
            <a:off x="468313" y="3284538"/>
            <a:ext cx="80645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buFont typeface="Wingdings" panose="05000000000000000000" pitchFamily="2" charset="2"/>
              <a:buNone/>
            </a:pPr>
            <a:r>
              <a:rPr kumimoji="1" lang="en-US" altLang="zh-CN" dirty="0">
                <a:ea typeface="华文新魏" panose="02010800040101010101" pitchFamily="2" charset="-122"/>
              </a:rPr>
              <a:t>It does not do to leave a live dragon</a:t>
            </a:r>
          </a:p>
          <a:p>
            <a:pPr eaLnBrk="1" hangingPunct="1">
              <a:buFont typeface="Wingdings" panose="05000000000000000000" pitchFamily="2" charset="2"/>
              <a:buNone/>
            </a:pPr>
            <a:r>
              <a:rPr kumimoji="1" lang="en-US" altLang="zh-CN" dirty="0">
                <a:ea typeface="华文新魏" panose="02010800040101010101" pitchFamily="2" charset="-122"/>
              </a:rPr>
              <a:t>out of your calculations,</a:t>
            </a:r>
          </a:p>
          <a:p>
            <a:pPr eaLnBrk="1" hangingPunct="1">
              <a:buFont typeface="Wingdings" panose="05000000000000000000" pitchFamily="2" charset="2"/>
              <a:buNone/>
            </a:pPr>
            <a:r>
              <a:rPr kumimoji="1" lang="en-US" altLang="zh-CN" dirty="0">
                <a:ea typeface="华文新魏" panose="02010800040101010101" pitchFamily="2" charset="-122"/>
              </a:rPr>
              <a:t>if you live near him.</a:t>
            </a:r>
          </a:p>
          <a:p>
            <a:pPr algn="r" eaLnBrk="1" hangingPunct="1">
              <a:buFont typeface="Wingdings" panose="05000000000000000000" pitchFamily="2" charset="2"/>
              <a:buNone/>
            </a:pPr>
            <a:r>
              <a:rPr lang="en-US" altLang="zh-CN" sz="2800" dirty="0">
                <a:ea typeface="华文新魏" panose="02010800040101010101" pitchFamily="2" charset="-122"/>
              </a:rPr>
              <a:t>J.R.R. Tolkien (1892-1973)</a:t>
            </a:r>
          </a:p>
          <a:p>
            <a:pPr algn="r" eaLnBrk="1" hangingPunct="1">
              <a:buFont typeface="Wingdings" panose="05000000000000000000" pitchFamily="2" charset="2"/>
              <a:buNone/>
            </a:pPr>
            <a:r>
              <a:rPr lang="en-US" altLang="zh-CN" sz="2800" dirty="0">
                <a:ea typeface="华文新魏" panose="02010800040101010101" pitchFamily="2" charset="-122"/>
              </a:rPr>
              <a:t>THE HOBBIT</a:t>
            </a:r>
          </a:p>
        </p:txBody>
      </p:sp>
      <p:pic>
        <p:nvPicPr>
          <p:cNvPr id="1536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0350"/>
            <a:ext cx="4572000"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z="4400" b="0" dirty="0" smtClean="0"/>
              <a:t>碳燃烧与其氦俘获</a:t>
            </a:r>
          </a:p>
        </p:txBody>
      </p:sp>
      <p:sp>
        <p:nvSpPr>
          <p:cNvPr id="30723" name="Rectangle 3"/>
          <p:cNvSpPr>
            <a:spLocks noGrp="1" noChangeArrowheads="1"/>
          </p:cNvSpPr>
          <p:nvPr>
            <p:ph type="body" idx="1"/>
          </p:nvPr>
        </p:nvSpPr>
        <p:spPr>
          <a:xfrm>
            <a:off x="303769" y="980729"/>
            <a:ext cx="8678862" cy="1584176"/>
          </a:xfrm>
        </p:spPr>
        <p:txBody>
          <a:bodyPr/>
          <a:lstStyle/>
          <a:p>
            <a:pPr marL="0" indent="0" eaLnBrk="1" hangingPunct="1">
              <a:buNone/>
            </a:pPr>
            <a:r>
              <a:rPr lang="zh-CN" altLang="en-US" dirty="0" smtClean="0"/>
              <a:t>当核心</a:t>
            </a:r>
            <a:r>
              <a:rPr lang="en-US" altLang="zh-CN" dirty="0" smtClean="0"/>
              <a:t>He</a:t>
            </a:r>
            <a:r>
              <a:rPr lang="zh-CN" altLang="en-US" dirty="0" smtClean="0"/>
              <a:t>枯竭 </a:t>
            </a:r>
            <a:r>
              <a:rPr lang="zh-CN" altLang="en-US" dirty="0" smtClean="0">
                <a:sym typeface="Wingdings" panose="05000000000000000000" pitchFamily="2" charset="2"/>
              </a:rPr>
              <a:t> </a:t>
            </a:r>
            <a:r>
              <a:rPr lang="en-US" altLang="zh-CN" dirty="0" smtClean="0">
                <a:sym typeface="Wingdings" panose="05000000000000000000" pitchFamily="2" charset="2"/>
              </a:rPr>
              <a:t>C</a:t>
            </a:r>
            <a:r>
              <a:rPr lang="zh-CN" altLang="en-US" dirty="0" smtClean="0">
                <a:sym typeface="Wingdings" panose="05000000000000000000" pitchFamily="2" charset="2"/>
              </a:rPr>
              <a:t> 核坍缩，不简并</a:t>
            </a:r>
            <a:r>
              <a:rPr lang="en-US" altLang="zh-CN" dirty="0" smtClean="0">
                <a:sym typeface="Wingdings" panose="05000000000000000000" pitchFamily="2" charset="2"/>
              </a:rPr>
              <a:t>  </a:t>
            </a:r>
            <a:r>
              <a:rPr lang="zh-CN" altLang="en-US" dirty="0" smtClean="0">
                <a:sym typeface="Wingdings" panose="05000000000000000000" pitchFamily="2" charset="2"/>
              </a:rPr>
              <a:t>温度上升到 </a:t>
            </a:r>
            <a:r>
              <a:rPr lang="en-US" altLang="zh-CN" dirty="0" smtClean="0">
                <a:sym typeface="Wingdings" panose="05000000000000000000" pitchFamily="2" charset="2"/>
              </a:rPr>
              <a:t>T &gt;= 8x10</a:t>
            </a:r>
            <a:r>
              <a:rPr lang="en-US" altLang="zh-CN" baseline="30000" dirty="0" smtClean="0">
                <a:sym typeface="Wingdings" panose="05000000000000000000" pitchFamily="2" charset="2"/>
              </a:rPr>
              <a:t>8</a:t>
            </a:r>
            <a:r>
              <a:rPr lang="en-US" altLang="zh-CN" dirty="0" smtClean="0">
                <a:sym typeface="Wingdings" panose="05000000000000000000" pitchFamily="2" charset="2"/>
              </a:rPr>
              <a:t> K  C </a:t>
            </a:r>
            <a:r>
              <a:rPr lang="zh-CN" altLang="en-US" dirty="0" smtClean="0">
                <a:sym typeface="Wingdings" panose="05000000000000000000" pitchFamily="2" charset="2"/>
              </a:rPr>
              <a:t>燃烧，通过不同方式的反应，产生</a:t>
            </a:r>
            <a:r>
              <a:rPr lang="zh-CN" altLang="en-US" dirty="0">
                <a:sym typeface="Wingdings" panose="05000000000000000000" pitchFamily="2" charset="2"/>
              </a:rPr>
              <a:t>多种</a:t>
            </a:r>
            <a:r>
              <a:rPr lang="zh-CN" altLang="en-US" dirty="0" smtClean="0">
                <a:sym typeface="Wingdings" panose="05000000000000000000" pitchFamily="2" charset="2"/>
              </a:rPr>
              <a:t>重元素：氖、</a:t>
            </a:r>
            <a:r>
              <a:rPr lang="zh-CN" altLang="en-US" dirty="0" smtClean="0">
                <a:solidFill>
                  <a:srgbClr val="00FF00"/>
                </a:solidFill>
                <a:sym typeface="Wingdings" panose="05000000000000000000" pitchFamily="2" charset="2"/>
              </a:rPr>
              <a:t>钠</a:t>
            </a:r>
            <a:r>
              <a:rPr lang="zh-CN" altLang="en-US" dirty="0" smtClean="0">
                <a:sym typeface="Wingdings" panose="05000000000000000000" pitchFamily="2" charset="2"/>
              </a:rPr>
              <a:t>、镁</a:t>
            </a:r>
          </a:p>
        </p:txBody>
      </p:sp>
      <p:pic>
        <p:nvPicPr>
          <p:cNvPr id="30724" name="Picture 6"/>
          <p:cNvPicPr>
            <a:picLocks noChangeAspect="1" noChangeArrowheads="1"/>
          </p:cNvPicPr>
          <p:nvPr/>
        </p:nvPicPr>
        <p:blipFill>
          <a:blip r:embed="rId3">
            <a:extLst>
              <a:ext uri="{28A0092B-C50C-407E-A947-70E740481C1C}">
                <a14:useLocalDpi xmlns:a14="http://schemas.microsoft.com/office/drawing/2010/main" val="0"/>
              </a:ext>
            </a:extLst>
          </a:blip>
          <a:srcRect b="55540"/>
          <a:stretch>
            <a:fillRect/>
          </a:stretch>
        </p:blipFill>
        <p:spPr bwMode="auto">
          <a:xfrm>
            <a:off x="1475656" y="2663620"/>
            <a:ext cx="6904603" cy="3931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z="4000" b="0" dirty="0" smtClean="0"/>
              <a:t>重元素依次燃烧</a:t>
            </a:r>
          </a:p>
        </p:txBody>
      </p:sp>
      <p:sp>
        <p:nvSpPr>
          <p:cNvPr id="32771" name="内容占位符 2"/>
          <p:cNvSpPr>
            <a:spLocks noGrp="1"/>
          </p:cNvSpPr>
          <p:nvPr>
            <p:ph idx="1"/>
          </p:nvPr>
        </p:nvSpPr>
        <p:spPr>
          <a:xfrm>
            <a:off x="395536" y="874713"/>
            <a:ext cx="8573009" cy="1762199"/>
          </a:xfrm>
        </p:spPr>
        <p:txBody>
          <a:bodyPr/>
          <a:lstStyle/>
          <a:p>
            <a:pPr eaLnBrk="1" hangingPunct="1"/>
            <a:r>
              <a:rPr lang="zh-CN" altLang="en-US" dirty="0" smtClean="0"/>
              <a:t>当核心</a:t>
            </a:r>
            <a:r>
              <a:rPr lang="en-US" altLang="zh-CN" dirty="0" smtClean="0"/>
              <a:t>C</a:t>
            </a:r>
            <a:r>
              <a:rPr lang="zh-CN" altLang="en-US" dirty="0" smtClean="0"/>
              <a:t>枯竭  </a:t>
            </a:r>
            <a:r>
              <a:rPr lang="zh-CN" altLang="en-US" dirty="0" smtClean="0">
                <a:sym typeface="Wingdings" panose="05000000000000000000" pitchFamily="2" charset="2"/>
              </a:rPr>
              <a:t> 氖燃烧为氧、镁</a:t>
            </a:r>
            <a:endParaRPr lang="en-US" altLang="zh-CN" dirty="0" smtClean="0">
              <a:sym typeface="Wingdings" panose="05000000000000000000" pitchFamily="2" charset="2"/>
            </a:endParaRPr>
          </a:p>
          <a:p>
            <a:pPr eaLnBrk="1" hangingPunct="1"/>
            <a:r>
              <a:rPr lang="zh-CN" altLang="en-US" dirty="0"/>
              <a:t>当核心</a:t>
            </a:r>
            <a:r>
              <a:rPr lang="zh-CN" altLang="en-US" dirty="0" smtClean="0">
                <a:sym typeface="Wingdings" panose="05000000000000000000" pitchFamily="2" charset="2"/>
              </a:rPr>
              <a:t>氖</a:t>
            </a:r>
            <a:r>
              <a:rPr lang="zh-CN" altLang="en-US" dirty="0" smtClean="0"/>
              <a:t>枯竭 </a:t>
            </a:r>
            <a:r>
              <a:rPr lang="zh-CN" altLang="en-US" dirty="0" smtClean="0">
                <a:sym typeface="Wingdings" panose="05000000000000000000" pitchFamily="2" charset="2"/>
              </a:rPr>
              <a:t> 氧燃烧为硫、硅</a:t>
            </a:r>
            <a:r>
              <a:rPr lang="en-US" altLang="zh-CN" dirty="0" smtClean="0">
                <a:sym typeface="Wingdings" panose="05000000000000000000" pitchFamily="2" charset="2"/>
              </a:rPr>
              <a:t> </a:t>
            </a:r>
            <a:endParaRPr lang="en-US" altLang="zh-CN" dirty="0" smtClean="0"/>
          </a:p>
          <a:p>
            <a:pPr eaLnBrk="1" hangingPunct="1"/>
            <a:r>
              <a:rPr lang="zh-CN" altLang="en-US" dirty="0"/>
              <a:t>当</a:t>
            </a:r>
            <a:r>
              <a:rPr lang="zh-CN" altLang="en-US" dirty="0" smtClean="0"/>
              <a:t>核心</a:t>
            </a:r>
            <a:r>
              <a:rPr lang="zh-CN" altLang="en-US" dirty="0" smtClean="0">
                <a:sym typeface="Wingdings" panose="05000000000000000000" pitchFamily="2" charset="2"/>
              </a:rPr>
              <a:t>氧</a:t>
            </a:r>
            <a:r>
              <a:rPr lang="zh-CN" altLang="en-US" dirty="0" smtClean="0"/>
              <a:t>枯竭 </a:t>
            </a:r>
            <a:r>
              <a:rPr lang="zh-CN" altLang="en-US" dirty="0" smtClean="0">
                <a:sym typeface="Wingdings" panose="05000000000000000000" pitchFamily="2" charset="2"/>
              </a:rPr>
              <a:t> 硫</a:t>
            </a:r>
            <a:r>
              <a:rPr lang="zh-CN" altLang="en-US" dirty="0">
                <a:sym typeface="Wingdings" panose="05000000000000000000" pitchFamily="2" charset="2"/>
              </a:rPr>
              <a:t>、硅</a:t>
            </a:r>
            <a:r>
              <a:rPr lang="zh-CN" altLang="en-US" dirty="0" smtClean="0">
                <a:sym typeface="Wingdings" panose="05000000000000000000" pitchFamily="2" charset="2"/>
              </a:rPr>
              <a:t>燃烧为</a:t>
            </a:r>
            <a:r>
              <a:rPr lang="zh-CN" altLang="en-US" dirty="0" smtClean="0">
                <a:solidFill>
                  <a:srgbClr val="FFFF00"/>
                </a:solidFill>
                <a:sym typeface="Wingdings" panose="05000000000000000000" pitchFamily="2" charset="2"/>
              </a:rPr>
              <a:t>铁，燃烧终止！</a:t>
            </a:r>
            <a:endParaRPr lang="zh-CN" altLang="en-US" dirty="0" smtClean="0">
              <a:solidFill>
                <a:srgbClr val="FFFF00"/>
              </a:solidFill>
            </a:endParaRPr>
          </a:p>
        </p:txBody>
      </p:sp>
      <p:pic>
        <p:nvPicPr>
          <p:cNvPr id="32772" name="Picture 6"/>
          <p:cNvPicPr>
            <a:picLocks noChangeAspect="1" noChangeArrowheads="1"/>
          </p:cNvPicPr>
          <p:nvPr/>
        </p:nvPicPr>
        <p:blipFill>
          <a:blip r:embed="rId3">
            <a:extLst>
              <a:ext uri="{28A0092B-C50C-407E-A947-70E740481C1C}">
                <a14:useLocalDpi xmlns:a14="http://schemas.microsoft.com/office/drawing/2010/main" val="0"/>
              </a:ext>
            </a:extLst>
          </a:blip>
          <a:srcRect t="42009"/>
          <a:stretch>
            <a:fillRect/>
          </a:stretch>
        </p:blipFill>
        <p:spPr bwMode="auto">
          <a:xfrm>
            <a:off x="2015715" y="2708920"/>
            <a:ext cx="5332649"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4294967295"/>
          </p:nvPr>
        </p:nvSpPr>
        <p:spPr>
          <a:xfrm>
            <a:off x="100567" y="260648"/>
            <a:ext cx="8763000" cy="1494161"/>
          </a:xfrm>
        </p:spPr>
        <p:txBody>
          <a:bodyPr/>
          <a:lstStyle/>
          <a:p>
            <a:pPr marL="0" indent="0">
              <a:spcBef>
                <a:spcPct val="0"/>
              </a:spcBef>
              <a:buNone/>
            </a:pPr>
            <a:r>
              <a:rPr lang="zh-CN" altLang="en-US" dirty="0" smtClean="0">
                <a:ea typeface="黑体" panose="02010609060101010101" pitchFamily="49" charset="-122"/>
                <a:sym typeface="Wingdings" panose="05000000000000000000" pitchFamily="2" charset="2"/>
              </a:rPr>
              <a:t>恒星脱离主序后的光度</a:t>
            </a:r>
            <a:r>
              <a:rPr lang="zh-CN" altLang="en-US" dirty="0">
                <a:ea typeface="黑体" panose="02010609060101010101" pitchFamily="49" charset="-122"/>
                <a:sym typeface="Wingdings" panose="05000000000000000000" pitchFamily="2" charset="2"/>
              </a:rPr>
              <a:t>变化很</a:t>
            </a:r>
            <a:r>
              <a:rPr lang="zh-CN" altLang="en-US" dirty="0" smtClean="0">
                <a:ea typeface="黑体" panose="02010609060101010101" pitchFamily="49" charset="-122"/>
                <a:sym typeface="Wingdings" panose="05000000000000000000" pitchFamily="2" charset="2"/>
              </a:rPr>
              <a:t>小</a:t>
            </a:r>
            <a:r>
              <a:rPr lang="zh-CN" altLang="en-US" dirty="0">
                <a:ea typeface="黑体" panose="02010609060101010101" pitchFamily="49" charset="-122"/>
                <a:sym typeface="Wingdings" panose="05000000000000000000" pitchFamily="2" charset="2"/>
              </a:rPr>
              <a:t>。</a:t>
            </a:r>
            <a:r>
              <a:rPr lang="zh-CN" altLang="en-US" dirty="0" smtClean="0">
                <a:ea typeface="黑体" panose="02010609060101010101" pitchFamily="49" charset="-122"/>
                <a:sym typeface="Wingdings" panose="05000000000000000000" pitchFamily="2" charset="2"/>
              </a:rPr>
              <a:t>在</a:t>
            </a:r>
            <a:r>
              <a:rPr lang="en-US" altLang="zh-CN" dirty="0">
                <a:ea typeface="黑体" panose="02010609060101010101" pitchFamily="49" charset="-122"/>
                <a:sym typeface="Wingdings" panose="05000000000000000000" pitchFamily="2" charset="2"/>
              </a:rPr>
              <a:t>H-R</a:t>
            </a:r>
            <a:r>
              <a:rPr lang="zh-CN" altLang="en-US" dirty="0">
                <a:ea typeface="黑体" panose="02010609060101010101" pitchFamily="49" charset="-122"/>
                <a:sym typeface="Wingdings" panose="05000000000000000000" pitchFamily="2" charset="2"/>
              </a:rPr>
              <a:t>图上，恒星</a:t>
            </a:r>
            <a:r>
              <a:rPr lang="zh-CN" altLang="en-US" dirty="0" smtClean="0">
                <a:ea typeface="黑体" panose="02010609060101010101" pitchFamily="49" charset="-122"/>
                <a:sym typeface="Wingdings" panose="05000000000000000000" pitchFamily="2" charset="2"/>
              </a:rPr>
              <a:t>大致（在红超巨星和蓝超巨星之间）水平来回反复移动几次</a:t>
            </a:r>
            <a:endParaRPr lang="zh-CN" altLang="en-US" dirty="0">
              <a:ea typeface="黑体" panose="02010609060101010101" pitchFamily="49" charset="-122"/>
              <a:sym typeface="Wingdings" panose="05000000000000000000" pitchFamily="2" charset="2"/>
            </a:endParaRPr>
          </a:p>
          <a:p>
            <a:pPr marL="0" indent="0">
              <a:buNone/>
            </a:pPr>
            <a:endParaRPr lang="zh-CN" altLang="en-US" dirty="0" smtClean="0">
              <a:ea typeface="黑体" panose="02010609060101010101" pitchFamily="49" charset="-122"/>
            </a:endParaRPr>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184391"/>
            <a:ext cx="5196382" cy="4485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992" y="1897674"/>
            <a:ext cx="2058987"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7758" y="1444646"/>
            <a:ext cx="18796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654" y="2431506"/>
            <a:ext cx="3109913"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80" name="文本框 1"/>
          <p:cNvSpPr txBox="1">
            <a:spLocks noChangeArrowheads="1"/>
          </p:cNvSpPr>
          <p:nvPr/>
        </p:nvSpPr>
        <p:spPr bwMode="auto">
          <a:xfrm>
            <a:off x="3967758" y="2431506"/>
            <a:ext cx="1439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2400" dirty="0">
                <a:solidFill>
                  <a:srgbClr val="FF0000"/>
                </a:solidFill>
                <a:ea typeface="华文行楷" panose="02010800040101010101" pitchFamily="2" charset="-122"/>
              </a:rPr>
              <a:t>造父变星</a:t>
            </a:r>
          </a:p>
        </p:txBody>
      </p:sp>
      <p:sp>
        <p:nvSpPr>
          <p:cNvPr id="28681" name="文本框 4"/>
          <p:cNvSpPr txBox="1">
            <a:spLocks noChangeArrowheads="1"/>
          </p:cNvSpPr>
          <p:nvPr/>
        </p:nvSpPr>
        <p:spPr bwMode="auto">
          <a:xfrm>
            <a:off x="2626437" y="3570165"/>
            <a:ext cx="2016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2400" dirty="0">
                <a:solidFill>
                  <a:srgbClr val="FF0000"/>
                </a:solidFill>
                <a:ea typeface="华文行楷" panose="02010800040101010101" pitchFamily="2" charset="-122"/>
              </a:rPr>
              <a:t>天琴</a:t>
            </a:r>
            <a:r>
              <a:rPr lang="en-US" altLang="zh-CN" sz="2400" dirty="0">
                <a:solidFill>
                  <a:srgbClr val="FF0000"/>
                </a:solidFill>
                <a:ea typeface="华文行楷" panose="02010800040101010101" pitchFamily="2" charset="-122"/>
              </a:rPr>
              <a:t>RR</a:t>
            </a:r>
            <a:r>
              <a:rPr lang="zh-CN" altLang="en-US" sz="2400" dirty="0">
                <a:solidFill>
                  <a:srgbClr val="FF0000"/>
                </a:solidFill>
                <a:ea typeface="华文行楷" panose="02010800040101010101" pitchFamily="2" charset="-122"/>
              </a:rPr>
              <a:t>变星</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pPr algn="ctr"/>
            <a:r>
              <a:rPr lang="zh-CN" altLang="en-US" sz="4000" b="0" dirty="0" smtClean="0">
                <a:latin typeface="华文中宋" panose="02010600040101010101" pitchFamily="2" charset="-122"/>
              </a:rPr>
              <a:t>脉动变星</a:t>
            </a:r>
          </a:p>
        </p:txBody>
      </p:sp>
      <p:sp>
        <p:nvSpPr>
          <p:cNvPr id="34819" name="内容占位符 2"/>
          <p:cNvSpPr>
            <a:spLocks noGrp="1"/>
          </p:cNvSpPr>
          <p:nvPr>
            <p:ph idx="1"/>
          </p:nvPr>
        </p:nvSpPr>
        <p:spPr>
          <a:xfrm>
            <a:off x="179388" y="981075"/>
            <a:ext cx="8857108" cy="2735957"/>
          </a:xfrm>
        </p:spPr>
        <p:txBody>
          <a:bodyPr/>
          <a:lstStyle/>
          <a:p>
            <a:r>
              <a:rPr lang="zh-CN" altLang="en-US" dirty="0" smtClean="0"/>
              <a:t>主序后，恒星在</a:t>
            </a:r>
            <a:r>
              <a:rPr lang="en-US" altLang="zh-CN" dirty="0" smtClean="0"/>
              <a:t>H-R</a:t>
            </a:r>
            <a:r>
              <a:rPr lang="zh-CN" altLang="en-US" dirty="0" smtClean="0"/>
              <a:t>图上可能多次通过</a:t>
            </a:r>
            <a:r>
              <a:rPr lang="zh-CN" altLang="en-US" dirty="0" smtClean="0">
                <a:solidFill>
                  <a:srgbClr val="FFFF00"/>
                </a:solidFill>
              </a:rPr>
              <a:t>不稳定带</a:t>
            </a:r>
            <a:r>
              <a:rPr lang="zh-CN" altLang="en-US" dirty="0" smtClean="0"/>
              <a:t>，周期性交替膨胀与收缩</a:t>
            </a:r>
            <a:r>
              <a:rPr lang="zh-CN" altLang="en-US" dirty="0"/>
              <a:t>，引起其光度和颜色</a:t>
            </a:r>
            <a:r>
              <a:rPr lang="zh-CN" altLang="en-US" dirty="0" smtClean="0"/>
              <a:t>（表面温度</a:t>
            </a:r>
            <a:r>
              <a:rPr lang="zh-CN" altLang="en-US" dirty="0"/>
              <a:t>）相应</a:t>
            </a:r>
            <a:r>
              <a:rPr lang="zh-CN" altLang="en-US" dirty="0" smtClean="0"/>
              <a:t>改变，这样的变星称为</a:t>
            </a:r>
            <a:r>
              <a:rPr lang="zh-CN" altLang="en-US" dirty="0" smtClean="0">
                <a:solidFill>
                  <a:srgbClr val="FFFF00"/>
                </a:solidFill>
              </a:rPr>
              <a:t>脉动变星</a:t>
            </a:r>
            <a:endParaRPr lang="en-US" altLang="zh-CN" dirty="0"/>
          </a:p>
          <a:p>
            <a:r>
              <a:rPr lang="zh-CN" altLang="en-US" dirty="0" smtClean="0"/>
              <a:t>脉动机制：恒星内原子（</a:t>
            </a:r>
            <a:r>
              <a:rPr lang="en-US" altLang="zh-CN" dirty="0" smtClean="0"/>
              <a:t>He</a:t>
            </a:r>
            <a:r>
              <a:rPr lang="zh-CN" altLang="en-US" dirty="0" smtClean="0"/>
              <a:t>）的电离与复合</a:t>
            </a:r>
            <a:endParaRPr lang="en-US" altLang="zh-CN" dirty="0" smtClean="0"/>
          </a:p>
        </p:txBody>
      </p:sp>
      <p:pic>
        <p:nvPicPr>
          <p:cNvPr id="348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895725"/>
            <a:ext cx="5118100"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1" name="Text Box 6"/>
          <p:cNvSpPr txBox="1">
            <a:spLocks noChangeArrowheads="1"/>
          </p:cNvSpPr>
          <p:nvPr/>
        </p:nvSpPr>
        <p:spPr bwMode="auto">
          <a:xfrm>
            <a:off x="6011863" y="4437063"/>
            <a:ext cx="266382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smtClean="0">
                <a:ea typeface="华文中宋" panose="02010600040101010101" pitchFamily="2" charset="-122"/>
              </a:rPr>
              <a:t>光度上升快、下降慢</a:t>
            </a:r>
            <a:endParaRPr lang="zh-CN" altLang="en-US" dirty="0">
              <a:ea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4294967295"/>
          </p:nvPr>
        </p:nvSpPr>
        <p:spPr>
          <a:xfrm>
            <a:off x="179389" y="620688"/>
            <a:ext cx="4032572" cy="5602108"/>
          </a:xfrm>
        </p:spPr>
        <p:txBody>
          <a:bodyPr/>
          <a:lstStyle/>
          <a:p>
            <a:r>
              <a:rPr lang="en-US" altLang="zh-CN" dirty="0">
                <a:solidFill>
                  <a:srgbClr val="FFFF00"/>
                </a:solidFill>
              </a:rPr>
              <a:t>I</a:t>
            </a:r>
            <a:r>
              <a:rPr lang="zh-CN" altLang="en-US" dirty="0" smtClean="0">
                <a:solidFill>
                  <a:srgbClr val="FFFF00"/>
                </a:solidFill>
              </a:rPr>
              <a:t>型（经典的）造父变星</a:t>
            </a:r>
            <a:r>
              <a:rPr lang="zh-CN" altLang="en-US" dirty="0" smtClean="0"/>
              <a:t>是高质量、亮的黄色超巨星，脉动周期</a:t>
            </a:r>
            <a:r>
              <a:rPr lang="en-US" altLang="zh-CN" dirty="0" smtClean="0"/>
              <a:t>~1-100</a:t>
            </a:r>
            <a:r>
              <a:rPr lang="zh-CN" altLang="en-US" dirty="0" smtClean="0"/>
              <a:t>天</a:t>
            </a:r>
          </a:p>
          <a:p>
            <a:endParaRPr lang="zh-CN" altLang="en-US" dirty="0" smtClean="0"/>
          </a:p>
          <a:p>
            <a:r>
              <a:rPr lang="zh-CN" altLang="en-US" dirty="0" smtClean="0"/>
              <a:t>通过</a:t>
            </a:r>
            <a:r>
              <a:rPr lang="zh-CN" altLang="zh-CN" dirty="0"/>
              <a:t>不稳定</a:t>
            </a:r>
            <a:r>
              <a:rPr lang="zh-CN" altLang="zh-CN" dirty="0" smtClean="0"/>
              <a:t>带</a:t>
            </a:r>
            <a:r>
              <a:rPr lang="zh-CN" altLang="en-US" dirty="0" smtClean="0"/>
              <a:t>的低质量</a:t>
            </a:r>
            <a:r>
              <a:rPr lang="en-US" altLang="zh-CN" dirty="0" smtClean="0"/>
              <a:t>HB</a:t>
            </a:r>
            <a:r>
              <a:rPr lang="zh-CN" altLang="en-US" dirty="0" smtClean="0"/>
              <a:t>星可能是</a:t>
            </a:r>
            <a:endParaRPr lang="en-US" altLang="zh-CN" dirty="0" smtClean="0"/>
          </a:p>
          <a:p>
            <a:pPr lvl="1"/>
            <a:r>
              <a:rPr lang="en-US" altLang="zh-CN" sz="3200" dirty="0" smtClean="0">
                <a:solidFill>
                  <a:srgbClr val="FFFF00"/>
                </a:solidFill>
              </a:rPr>
              <a:t>II</a:t>
            </a:r>
            <a:r>
              <a:rPr lang="zh-CN" altLang="en-US" sz="3200" dirty="0" smtClean="0">
                <a:solidFill>
                  <a:srgbClr val="FFFF00"/>
                </a:solidFill>
              </a:rPr>
              <a:t>型造父变星</a:t>
            </a:r>
            <a:endParaRPr lang="en-US" altLang="zh-CN" sz="3200" dirty="0" smtClean="0">
              <a:solidFill>
                <a:srgbClr val="FFFF00"/>
              </a:solidFill>
            </a:endParaRPr>
          </a:p>
          <a:p>
            <a:pPr lvl="1"/>
            <a:r>
              <a:rPr lang="zh-CN" altLang="en-US" sz="3200" dirty="0" smtClean="0">
                <a:solidFill>
                  <a:srgbClr val="FFFF00"/>
                </a:solidFill>
              </a:rPr>
              <a:t>天琴</a:t>
            </a:r>
            <a:r>
              <a:rPr lang="en-US" altLang="zh-CN" sz="3200" dirty="0" smtClean="0">
                <a:solidFill>
                  <a:srgbClr val="FFFF00"/>
                </a:solidFill>
              </a:rPr>
              <a:t>RR</a:t>
            </a:r>
            <a:r>
              <a:rPr lang="zh-CN" altLang="en-US" sz="3200" dirty="0" smtClean="0">
                <a:solidFill>
                  <a:srgbClr val="FFFF00"/>
                </a:solidFill>
              </a:rPr>
              <a:t>型变星</a:t>
            </a:r>
            <a:r>
              <a:rPr lang="zh-CN" altLang="en-US" sz="3200" dirty="0"/>
              <a:t>：</a:t>
            </a:r>
            <a:r>
              <a:rPr lang="zh-CN" altLang="en-US" sz="3200" dirty="0" smtClean="0"/>
              <a:t>脉动周期</a:t>
            </a:r>
            <a:r>
              <a:rPr lang="en-US" altLang="zh-CN" sz="3200" dirty="0" smtClean="0"/>
              <a:t>&lt;1</a:t>
            </a:r>
            <a:r>
              <a:rPr lang="zh-CN" altLang="en-US" sz="3200" dirty="0" smtClean="0"/>
              <a:t>天</a:t>
            </a:r>
          </a:p>
        </p:txBody>
      </p:sp>
      <p:pic>
        <p:nvPicPr>
          <p:cNvPr id="368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748" y="764704"/>
            <a:ext cx="4926079" cy="373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8" name="Text Box 6"/>
          <p:cNvSpPr txBox="1">
            <a:spLocks noChangeArrowheads="1"/>
          </p:cNvSpPr>
          <p:nvPr/>
        </p:nvSpPr>
        <p:spPr bwMode="auto">
          <a:xfrm>
            <a:off x="4307216" y="4653136"/>
            <a:ext cx="467714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solidFill>
                  <a:srgbClr val="FFFF00"/>
                </a:solidFill>
              </a:rPr>
              <a:t>周光关系</a:t>
            </a:r>
            <a:r>
              <a:rPr lang="zh-CN" altLang="en-US" dirty="0"/>
              <a:t>：恒星光度越高，其脉动周期越长，是测量</a:t>
            </a:r>
            <a:r>
              <a:rPr lang="zh-CN" altLang="en-US" dirty="0">
                <a:solidFill>
                  <a:srgbClr val="FFFF00"/>
                </a:solidFill>
              </a:rPr>
              <a:t>邻近星系距离</a:t>
            </a:r>
            <a:r>
              <a:rPr lang="zh-CN" altLang="en-US" dirty="0"/>
              <a:t>的基础</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323850" y="188913"/>
            <a:ext cx="8534400" cy="1152525"/>
          </a:xfrm>
        </p:spPr>
        <p:txBody>
          <a:bodyPr/>
          <a:lstStyle/>
          <a:p>
            <a:pPr algn="ctr"/>
            <a:r>
              <a:rPr lang="en-US" altLang="zh-CN" dirty="0" smtClean="0">
                <a:latin typeface="Arial" panose="020B0604020202020204" pitchFamily="34" charset="0"/>
              </a:rPr>
              <a:t>2</a:t>
            </a:r>
            <a:r>
              <a:rPr lang="zh-CN" altLang="en-US" dirty="0" smtClean="0">
                <a:latin typeface="Arial" panose="020B0604020202020204" pitchFamily="34" charset="0"/>
              </a:rPr>
              <a:t>、高质量恒星的爆炸</a:t>
            </a:r>
          </a:p>
        </p:txBody>
      </p:sp>
      <p:sp>
        <p:nvSpPr>
          <p:cNvPr id="43011" name="Rectangle 3"/>
          <p:cNvSpPr>
            <a:spLocks noGrp="1" noChangeArrowheads="1"/>
          </p:cNvSpPr>
          <p:nvPr>
            <p:ph type="body" idx="4294967295"/>
          </p:nvPr>
        </p:nvSpPr>
        <p:spPr>
          <a:xfrm>
            <a:off x="179388" y="1341439"/>
            <a:ext cx="8763000" cy="3887761"/>
          </a:xfrm>
        </p:spPr>
        <p:txBody>
          <a:bodyPr/>
          <a:lstStyle/>
          <a:p>
            <a:r>
              <a:rPr lang="zh-CN" altLang="en-US" dirty="0" smtClean="0"/>
              <a:t>恒星内部的核反应是自我维持的，即释放能量</a:t>
            </a:r>
          </a:p>
          <a:p>
            <a:endParaRPr lang="en-US" altLang="zh-CN" dirty="0" smtClean="0"/>
          </a:p>
          <a:p>
            <a:pPr marL="0" indent="0">
              <a:buNone/>
            </a:pPr>
            <a:endParaRPr lang="en-US" altLang="zh-CN" dirty="0" smtClean="0"/>
          </a:p>
          <a:p>
            <a:r>
              <a:rPr lang="zh-CN" altLang="en-US" dirty="0" smtClean="0"/>
              <a:t>原子核的</a:t>
            </a:r>
            <a:r>
              <a:rPr lang="zh-CN" altLang="en-US" dirty="0" smtClean="0">
                <a:solidFill>
                  <a:srgbClr val="FFFF00"/>
                </a:solidFill>
              </a:rPr>
              <a:t>结合能</a:t>
            </a:r>
            <a:r>
              <a:rPr lang="zh-CN" altLang="en-US" dirty="0" smtClean="0"/>
              <a:t>是把原子核裂解为核子（质子与中子）所需的能量</a:t>
            </a:r>
          </a:p>
          <a:p>
            <a:pPr lvl="1"/>
            <a:r>
              <a:rPr lang="zh-CN" altLang="en-US" dirty="0" smtClean="0">
                <a:solidFill>
                  <a:srgbClr val="FFFF00"/>
                </a:solidFill>
              </a:rPr>
              <a:t>增加</a:t>
            </a:r>
            <a:r>
              <a:rPr lang="zh-CN" altLang="en-US" dirty="0" smtClean="0"/>
              <a:t>原子核结合能的核反应</a:t>
            </a:r>
            <a:r>
              <a:rPr lang="zh-CN" altLang="en-US" dirty="0" smtClean="0">
                <a:solidFill>
                  <a:srgbClr val="FFFF00"/>
                </a:solidFill>
              </a:rPr>
              <a:t>释放</a:t>
            </a:r>
            <a:r>
              <a:rPr lang="zh-CN" altLang="en-US" dirty="0" smtClean="0"/>
              <a:t>能量</a:t>
            </a:r>
          </a:p>
          <a:p>
            <a:pPr lvl="1"/>
            <a:r>
              <a:rPr lang="zh-CN" altLang="en-US" dirty="0" smtClean="0">
                <a:solidFill>
                  <a:srgbClr val="FFFF00"/>
                </a:solidFill>
              </a:rPr>
              <a:t>降低</a:t>
            </a:r>
            <a:r>
              <a:rPr lang="zh-CN" altLang="en-US" dirty="0" smtClean="0"/>
              <a:t>原子核结合能的核反应</a:t>
            </a:r>
            <a:r>
              <a:rPr lang="zh-CN" altLang="en-US" dirty="0" smtClean="0">
                <a:solidFill>
                  <a:srgbClr val="FFFF00"/>
                </a:solidFill>
              </a:rPr>
              <a:t>吸收</a:t>
            </a:r>
            <a:r>
              <a:rPr lang="zh-CN" altLang="en-US" dirty="0" smtClean="0"/>
              <a:t>能量</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066355"/>
            <a:ext cx="8232597" cy="89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179388" y="333375"/>
            <a:ext cx="8763000" cy="1871663"/>
          </a:xfrm>
        </p:spPr>
        <p:txBody>
          <a:bodyPr/>
          <a:lstStyle/>
          <a:p>
            <a:pPr eaLnBrk="1" hangingPunct="1"/>
            <a:r>
              <a:rPr lang="zh-CN" altLang="en-US" dirty="0" smtClean="0">
                <a:solidFill>
                  <a:srgbClr val="FFFF00"/>
                </a:solidFill>
              </a:rPr>
              <a:t>铁处于结合能曲线的峰值</a:t>
            </a:r>
          </a:p>
          <a:p>
            <a:pPr eaLnBrk="1" hangingPunct="1"/>
            <a:r>
              <a:rPr lang="zh-CN" altLang="en-US" dirty="0" smtClean="0"/>
              <a:t>由轻元素到铁的核聚变释放能量</a:t>
            </a:r>
          </a:p>
          <a:p>
            <a:pPr eaLnBrk="1" hangingPunct="1"/>
            <a:r>
              <a:rPr lang="zh-CN" altLang="en-US" dirty="0" smtClean="0"/>
              <a:t>由铁到更重元素的核聚变吸收能量</a:t>
            </a:r>
          </a:p>
        </p:txBody>
      </p:sp>
      <p:pic>
        <p:nvPicPr>
          <p:cNvPr id="450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276475"/>
            <a:ext cx="5073650" cy="43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0" name="Text Box 8"/>
          <p:cNvSpPr txBox="1">
            <a:spLocks noChangeArrowheads="1"/>
          </p:cNvSpPr>
          <p:nvPr/>
        </p:nvSpPr>
        <p:spPr bwMode="auto">
          <a:xfrm>
            <a:off x="5543550" y="2492375"/>
            <a:ext cx="3600450"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t>铁的聚变由于要吸收能量而不能自我维持</a:t>
            </a:r>
          </a:p>
          <a:p>
            <a:pPr>
              <a:spcBef>
                <a:spcPct val="0"/>
              </a:spcBef>
              <a:buFontTx/>
              <a:buNone/>
            </a:pPr>
            <a:endParaRPr lang="zh-CN" altLang="en-US" dirty="0"/>
          </a:p>
          <a:p>
            <a:pPr>
              <a:spcBef>
                <a:spcPct val="0"/>
              </a:spcBef>
              <a:buFontTx/>
              <a:buNone/>
            </a:pPr>
            <a:r>
              <a:rPr lang="zh-CN" altLang="en-US" dirty="0">
                <a:solidFill>
                  <a:srgbClr val="FFFF00"/>
                </a:solidFill>
              </a:rPr>
              <a:t>铁是恒星内部热核聚变所能合成的最重元素</a:t>
            </a:r>
          </a:p>
        </p:txBody>
      </p:sp>
      <p:sp>
        <p:nvSpPr>
          <p:cNvPr id="2" name="圆角矩形 1"/>
          <p:cNvSpPr/>
          <p:nvPr/>
        </p:nvSpPr>
        <p:spPr bwMode="auto">
          <a:xfrm>
            <a:off x="467544" y="2996952"/>
            <a:ext cx="864096" cy="3168352"/>
          </a:xfrm>
          <a:prstGeom prst="roundRect">
            <a:avLst/>
          </a:prstGeom>
          <a:noFill/>
          <a:ln w="38100" cap="flat" cmpd="sng" algn="ctr">
            <a:solidFill>
              <a:srgbClr val="00206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华文行楷" pitchFamily="2" charset="-122"/>
            </a:endParaRPr>
          </a:p>
        </p:txBody>
      </p:sp>
      <p:sp>
        <p:nvSpPr>
          <p:cNvPr id="3" name="圆角矩形 2"/>
          <p:cNvSpPr/>
          <p:nvPr/>
        </p:nvSpPr>
        <p:spPr bwMode="auto">
          <a:xfrm>
            <a:off x="539552" y="2780928"/>
            <a:ext cx="792088" cy="432334"/>
          </a:xfrm>
          <a:prstGeom prst="roundRect">
            <a:avLst/>
          </a:prstGeom>
          <a:noFill/>
          <a:ln w="57150" cap="flat" cmpd="sng" algn="ctr">
            <a:solidFill>
              <a:srgbClr val="A451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1"/>
          </p:nvPr>
        </p:nvSpPr>
        <p:spPr>
          <a:xfrm>
            <a:off x="179388" y="404813"/>
            <a:ext cx="8763000" cy="3384550"/>
          </a:xfrm>
        </p:spPr>
        <p:txBody>
          <a:bodyPr/>
          <a:lstStyle/>
          <a:p>
            <a:pPr eaLnBrk="1" hangingPunct="1"/>
            <a:r>
              <a:rPr lang="zh-CN" altLang="en-US" dirty="0" smtClean="0">
                <a:sym typeface="Wingdings" panose="05000000000000000000" pitchFamily="2" charset="2"/>
              </a:rPr>
              <a:t>重元素燃烧的能量转换效率低</a:t>
            </a:r>
          </a:p>
          <a:p>
            <a:pPr lvl="1" eaLnBrk="1" hangingPunct="1"/>
            <a:r>
              <a:rPr lang="zh-CN" altLang="en-US" dirty="0" smtClean="0"/>
              <a:t>氢燃烧的</a:t>
            </a:r>
            <a:r>
              <a:rPr lang="zh-CN" altLang="en-US" dirty="0" smtClean="0">
                <a:sym typeface="Wingdings" panose="05000000000000000000" pitchFamily="2" charset="2"/>
              </a:rPr>
              <a:t>能量转换效率</a:t>
            </a:r>
            <a:r>
              <a:rPr lang="en-US" altLang="zh-CN" dirty="0" smtClean="0">
                <a:sym typeface="Wingdings" panose="05000000000000000000" pitchFamily="2" charset="2"/>
              </a:rPr>
              <a:t>~0.7%</a:t>
            </a:r>
            <a:endParaRPr lang="en-US" altLang="zh-CN" dirty="0" smtClean="0"/>
          </a:p>
          <a:p>
            <a:pPr lvl="1" eaLnBrk="1" hangingPunct="1"/>
            <a:r>
              <a:rPr lang="zh-CN" altLang="en-US" dirty="0" smtClean="0">
                <a:sym typeface="Wingdings" panose="05000000000000000000" pitchFamily="2" charset="2"/>
              </a:rPr>
              <a:t>氦燃烧的能量转换效率是氢燃烧的</a:t>
            </a:r>
            <a:r>
              <a:rPr lang="en-US" altLang="zh-CN" dirty="0" smtClean="0">
                <a:sym typeface="Wingdings" panose="05000000000000000000" pitchFamily="2" charset="2"/>
              </a:rPr>
              <a:t>~1/10</a:t>
            </a:r>
            <a:endParaRPr lang="zh-CN" altLang="en-US" dirty="0" smtClean="0">
              <a:sym typeface="Wingdings" panose="05000000000000000000" pitchFamily="2" charset="2"/>
            </a:endParaRPr>
          </a:p>
          <a:p>
            <a:pPr eaLnBrk="1" hangingPunct="1"/>
            <a:r>
              <a:rPr lang="zh-CN" altLang="en-US" dirty="0" smtClean="0">
                <a:sym typeface="Wingdings" panose="05000000000000000000" pitchFamily="2" charset="2"/>
              </a:rPr>
              <a:t>为了平衡引力，低能量转换效率的重元素燃烧必须更快消耗核燃料</a:t>
            </a:r>
          </a:p>
          <a:p>
            <a:pPr eaLnBrk="1" hangingPunct="1"/>
            <a:r>
              <a:rPr lang="zh-CN" altLang="en-US" dirty="0" smtClean="0">
                <a:solidFill>
                  <a:srgbClr val="FFFF00"/>
                </a:solidFill>
                <a:sym typeface="Wingdings" panose="05000000000000000000" pitchFamily="2" charset="2"/>
              </a:rPr>
              <a:t>元素越重，其燃烧的持续时间越短</a:t>
            </a:r>
          </a:p>
        </p:txBody>
      </p:sp>
      <p:pic>
        <p:nvPicPr>
          <p:cNvPr id="491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67" y="3789363"/>
            <a:ext cx="8931242" cy="254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下箭头 1"/>
          <p:cNvSpPr/>
          <p:nvPr/>
        </p:nvSpPr>
        <p:spPr bwMode="auto">
          <a:xfrm>
            <a:off x="4344864" y="4221088"/>
            <a:ext cx="216024" cy="1972196"/>
          </a:xfrm>
          <a:prstGeom prst="downArrow">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华文行楷"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body" idx="4294967295"/>
          </p:nvPr>
        </p:nvSpPr>
        <p:spPr>
          <a:xfrm>
            <a:off x="107256" y="620688"/>
            <a:ext cx="4176712" cy="5841736"/>
          </a:xfrm>
        </p:spPr>
        <p:txBody>
          <a:bodyPr/>
          <a:lstStyle/>
          <a:p>
            <a:pPr eaLnBrk="1" hangingPunct="1"/>
            <a:r>
              <a:rPr lang="en-US" altLang="zh-CN" dirty="0" smtClean="0">
                <a:sym typeface="Wingdings" panose="05000000000000000000" pitchFamily="2" charset="2"/>
              </a:rPr>
              <a:t>H </a:t>
            </a:r>
            <a:r>
              <a:rPr lang="zh-CN" altLang="en-US" dirty="0">
                <a:sym typeface="Wingdings" panose="05000000000000000000" pitchFamily="2" charset="2"/>
              </a:rPr>
              <a:t>、</a:t>
            </a:r>
            <a:r>
              <a:rPr lang="en-US" altLang="zh-CN" dirty="0" smtClean="0">
                <a:sym typeface="Wingdings" panose="05000000000000000000" pitchFamily="2" charset="2"/>
              </a:rPr>
              <a:t>He</a:t>
            </a:r>
            <a:r>
              <a:rPr lang="zh-CN" altLang="en-US" dirty="0" smtClean="0">
                <a:sym typeface="Wingdings" panose="05000000000000000000" pitchFamily="2" charset="2"/>
              </a:rPr>
              <a:t>燃烧，能量以较慢的</a:t>
            </a:r>
            <a:r>
              <a:rPr lang="zh-CN" altLang="en-US" dirty="0" smtClean="0">
                <a:solidFill>
                  <a:srgbClr val="FFFF00"/>
                </a:solidFill>
                <a:sym typeface="Wingdings" panose="05000000000000000000" pitchFamily="2" charset="2"/>
              </a:rPr>
              <a:t>辐射/对流</a:t>
            </a:r>
            <a:r>
              <a:rPr lang="zh-CN" altLang="en-US" dirty="0" smtClean="0">
                <a:sym typeface="Wingdings" panose="05000000000000000000" pitchFamily="2" charset="2"/>
              </a:rPr>
              <a:t>方式向外传输</a:t>
            </a:r>
          </a:p>
          <a:p>
            <a:pPr eaLnBrk="1" hangingPunct="1"/>
            <a:r>
              <a:rPr lang="en-US" altLang="zh-CN" dirty="0" smtClean="0">
                <a:sym typeface="Wingdings" panose="05000000000000000000" pitchFamily="2" charset="2"/>
              </a:rPr>
              <a:t>C</a:t>
            </a:r>
            <a:r>
              <a:rPr lang="zh-CN" altLang="en-US" dirty="0" smtClean="0">
                <a:sym typeface="Wingdings" panose="05000000000000000000" pitchFamily="2" charset="2"/>
              </a:rPr>
              <a:t>、</a:t>
            </a:r>
            <a:r>
              <a:rPr lang="en-US" altLang="zh-CN" dirty="0" smtClean="0">
                <a:sym typeface="Wingdings" panose="05000000000000000000" pitchFamily="2" charset="2"/>
              </a:rPr>
              <a:t>O</a:t>
            </a:r>
            <a:r>
              <a:rPr lang="zh-CN" altLang="en-US" dirty="0" smtClean="0">
                <a:sym typeface="Wingdings" panose="05000000000000000000" pitchFamily="2" charset="2"/>
              </a:rPr>
              <a:t>、</a:t>
            </a:r>
            <a:r>
              <a:rPr lang="en-US" altLang="zh-CN" dirty="0" smtClean="0">
                <a:sym typeface="Wingdings" panose="05000000000000000000" pitchFamily="2" charset="2"/>
              </a:rPr>
              <a:t> …</a:t>
            </a:r>
            <a:r>
              <a:rPr lang="zh-CN" altLang="en-US" dirty="0" smtClean="0">
                <a:sym typeface="Wingdings" panose="05000000000000000000" pitchFamily="2" charset="2"/>
              </a:rPr>
              <a:t>燃烧，能量主要以快速的</a:t>
            </a:r>
            <a:r>
              <a:rPr lang="zh-CN" altLang="en-US" dirty="0" smtClean="0">
                <a:solidFill>
                  <a:srgbClr val="FFFF00"/>
                </a:solidFill>
                <a:sym typeface="Wingdings" panose="05000000000000000000" pitchFamily="2" charset="2"/>
              </a:rPr>
              <a:t>中微子冷却</a:t>
            </a:r>
            <a:r>
              <a:rPr lang="zh-CN" altLang="en-US" dirty="0" smtClean="0">
                <a:sym typeface="Wingdings" panose="05000000000000000000" pitchFamily="2" charset="2"/>
              </a:rPr>
              <a:t>方式向外传输  恒星向内收缩 </a:t>
            </a:r>
            <a:r>
              <a:rPr lang="en-US" altLang="zh-CN" dirty="0" smtClean="0">
                <a:sym typeface="Wingdings" panose="05000000000000000000" pitchFamily="2" charset="2"/>
              </a:rPr>
              <a:t> </a:t>
            </a:r>
            <a:r>
              <a:rPr lang="zh-CN" altLang="en-US" dirty="0" smtClean="0">
                <a:sym typeface="Wingdings" panose="05000000000000000000" pitchFamily="2" charset="2"/>
              </a:rPr>
              <a:t>增加内部的密度和温度 </a:t>
            </a:r>
            <a:r>
              <a:rPr lang="en-US" altLang="zh-CN" dirty="0" smtClean="0">
                <a:sym typeface="Wingdings" panose="05000000000000000000" pitchFamily="2" charset="2"/>
              </a:rPr>
              <a:t> </a:t>
            </a:r>
            <a:r>
              <a:rPr lang="zh-CN" altLang="en-US" dirty="0" smtClean="0">
                <a:sym typeface="Wingdings" panose="05000000000000000000" pitchFamily="2" charset="2"/>
              </a:rPr>
              <a:t>更剧烈的核反应来补充中微子带走的能量</a:t>
            </a:r>
            <a:endParaRPr lang="zh-CN" altLang="en-US" dirty="0" smtClean="0"/>
          </a:p>
        </p:txBody>
      </p:sp>
      <p:pic>
        <p:nvPicPr>
          <p:cNvPr id="512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681590"/>
            <a:ext cx="4670471" cy="213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290555"/>
            <a:ext cx="4790179" cy="236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5" name="Text Box 7"/>
          <p:cNvSpPr txBox="1">
            <a:spLocks noChangeArrowheads="1"/>
          </p:cNvSpPr>
          <p:nvPr/>
        </p:nvSpPr>
        <p:spPr bwMode="auto">
          <a:xfrm>
            <a:off x="4774398" y="5656054"/>
            <a:ext cx="41092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smtClean="0">
                <a:latin typeface="华文中宋" panose="02010600040101010101" pitchFamily="2" charset="-122"/>
                <a:ea typeface="华文中宋" panose="02010600040101010101" pitchFamily="2" charset="-122"/>
              </a:rPr>
              <a:t>氦燃烧 </a:t>
            </a:r>
            <a:r>
              <a:rPr lang="en-US" altLang="zh-CN" dirty="0">
                <a:latin typeface="华文中宋" panose="02010600040101010101" pitchFamily="2" charset="-122"/>
                <a:ea typeface="华文中宋" panose="02010600040101010101" pitchFamily="2" charset="-122"/>
              </a:rPr>
              <a:t> </a:t>
            </a:r>
            <a:r>
              <a:rPr lang="en-US" altLang="zh-CN" dirty="0" smtClean="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碳</a:t>
            </a:r>
            <a:r>
              <a:rPr lang="zh-CN" altLang="en-US" dirty="0" smtClean="0">
                <a:latin typeface="华文中宋" panose="02010600040101010101" pitchFamily="2" charset="-122"/>
                <a:ea typeface="华文中宋" panose="02010600040101010101" pitchFamily="2" charset="-122"/>
              </a:rPr>
              <a:t>燃烧</a:t>
            </a:r>
            <a:endParaRPr lang="zh-CN" altLang="en-US" dirty="0">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ctr" eaLnBrk="1" hangingPunct="1"/>
            <a:r>
              <a:rPr lang="zh-CN" altLang="en-US" sz="4000" b="0" dirty="0" smtClean="0"/>
              <a:t>铁核</a:t>
            </a:r>
            <a:r>
              <a:rPr lang="zh-CN" altLang="en-US" sz="4000" b="0" dirty="0" smtClean="0">
                <a:sym typeface="Wingdings" panose="05000000000000000000" pitchFamily="2" charset="2"/>
              </a:rPr>
              <a:t>坍缩至恒星爆炸</a:t>
            </a:r>
            <a:endParaRPr lang="en-US" altLang="zh-CN" sz="4000" b="0" dirty="0" smtClean="0">
              <a:sym typeface="Wingdings" panose="05000000000000000000" pitchFamily="2" charset="2"/>
            </a:endParaRPr>
          </a:p>
        </p:txBody>
      </p:sp>
      <p:sp>
        <p:nvSpPr>
          <p:cNvPr id="53251" name="Rectangle 3"/>
          <p:cNvSpPr>
            <a:spLocks noGrp="1" noChangeArrowheads="1"/>
          </p:cNvSpPr>
          <p:nvPr>
            <p:ph type="body" idx="1"/>
          </p:nvPr>
        </p:nvSpPr>
        <p:spPr>
          <a:xfrm>
            <a:off x="179388" y="980728"/>
            <a:ext cx="8763000" cy="2592288"/>
          </a:xfrm>
        </p:spPr>
        <p:txBody>
          <a:bodyPr/>
          <a:lstStyle/>
          <a:p>
            <a:pPr eaLnBrk="1" hangingPunct="1"/>
            <a:r>
              <a:rPr lang="zh-CN" altLang="en-US" dirty="0"/>
              <a:t>高</a:t>
            </a:r>
            <a:r>
              <a:rPr lang="zh-CN" altLang="en-US" dirty="0" smtClean="0"/>
              <a:t>质量恒星核心的</a:t>
            </a:r>
            <a:r>
              <a:rPr lang="en-US" altLang="zh-CN" dirty="0" smtClean="0"/>
              <a:t>Fe</a:t>
            </a:r>
            <a:r>
              <a:rPr lang="zh-CN" altLang="en-US" dirty="0" smtClean="0"/>
              <a:t>核开始坍缩，</a:t>
            </a:r>
            <a:r>
              <a:rPr lang="en-US" altLang="zh-CN" dirty="0" smtClean="0"/>
              <a:t>Fe</a:t>
            </a:r>
            <a:r>
              <a:rPr lang="zh-CN" altLang="en-US" dirty="0" smtClean="0"/>
              <a:t>核的</a:t>
            </a:r>
            <a:r>
              <a:rPr lang="zh-CN" altLang="en-US" dirty="0" smtClean="0">
                <a:sym typeface="Wingdings" panose="05000000000000000000" pitchFamily="2" charset="2"/>
              </a:rPr>
              <a:t>密度、温度和引力飞速上升</a:t>
            </a:r>
            <a:endParaRPr lang="en-US" altLang="zh-CN" dirty="0" smtClean="0">
              <a:sym typeface="Wingdings" panose="05000000000000000000" pitchFamily="2" charset="2"/>
            </a:endParaRPr>
          </a:p>
          <a:p>
            <a:pPr eaLnBrk="1" hangingPunct="1"/>
            <a:r>
              <a:rPr lang="zh-CN" altLang="en-US" dirty="0" smtClean="0">
                <a:sym typeface="Wingdings" panose="05000000000000000000" pitchFamily="2" charset="2"/>
              </a:rPr>
              <a:t>由于</a:t>
            </a:r>
            <a:r>
              <a:rPr lang="en-US" altLang="zh-CN" dirty="0" smtClean="0">
                <a:sym typeface="Wingdings" panose="05000000000000000000" pitchFamily="2" charset="2"/>
              </a:rPr>
              <a:t>Fe</a:t>
            </a:r>
            <a:r>
              <a:rPr lang="zh-CN" altLang="en-US" dirty="0" smtClean="0">
                <a:sym typeface="Wingdings" panose="05000000000000000000" pitchFamily="2" charset="2"/>
              </a:rPr>
              <a:t>核的质量 </a:t>
            </a:r>
            <a:r>
              <a:rPr lang="en-US" altLang="zh-CN" dirty="0" smtClean="0">
                <a:sym typeface="Wingdings" panose="05000000000000000000" pitchFamily="2" charset="2"/>
              </a:rPr>
              <a:t>&gt; 1.4Msun</a:t>
            </a:r>
            <a:r>
              <a:rPr lang="zh-CN" altLang="en-US" dirty="0" smtClean="0">
                <a:sym typeface="Wingdings" panose="05000000000000000000" pitchFamily="2" charset="2"/>
              </a:rPr>
              <a:t>，当</a:t>
            </a:r>
            <a:r>
              <a:rPr lang="zh-CN" altLang="en-US" dirty="0">
                <a:sym typeface="Wingdings" panose="05000000000000000000" pitchFamily="2" charset="2"/>
              </a:rPr>
              <a:t>它</a:t>
            </a:r>
            <a:r>
              <a:rPr lang="zh-CN" altLang="en-US" dirty="0" smtClean="0">
                <a:sym typeface="Wingdings" panose="05000000000000000000" pitchFamily="2" charset="2"/>
              </a:rPr>
              <a:t>坍缩至地球大小，其</a:t>
            </a:r>
            <a:r>
              <a:rPr lang="zh-CN" altLang="en-US" dirty="0">
                <a:sym typeface="Wingdings" panose="05000000000000000000" pitchFamily="2" charset="2"/>
              </a:rPr>
              <a:t>电子</a:t>
            </a:r>
            <a:r>
              <a:rPr lang="zh-CN" altLang="en-US" dirty="0" smtClean="0">
                <a:sym typeface="Wingdings" panose="05000000000000000000" pitchFamily="2" charset="2"/>
              </a:rPr>
              <a:t>简并压力抗衡不了引力，</a:t>
            </a:r>
            <a:r>
              <a:rPr lang="en-US" altLang="zh-CN" dirty="0"/>
              <a:t> Fe</a:t>
            </a:r>
            <a:r>
              <a:rPr lang="zh-CN" altLang="en-US" dirty="0" smtClean="0"/>
              <a:t>核</a:t>
            </a:r>
            <a:r>
              <a:rPr lang="zh-CN" altLang="en-US" dirty="0"/>
              <a:t>继续</a:t>
            </a:r>
            <a:r>
              <a:rPr lang="zh-CN" altLang="en-US" dirty="0" smtClean="0"/>
              <a:t>坍缩</a:t>
            </a:r>
            <a:endParaRPr lang="zh-CN" altLang="en-US" dirty="0" smtClean="0">
              <a:sym typeface="Wingdings" panose="05000000000000000000" pitchFamily="2" charset="2"/>
            </a:endParaRP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140968"/>
            <a:ext cx="3512966" cy="353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p:txBody>
          <a:bodyPr/>
          <a:lstStyle/>
          <a:p>
            <a:pPr eaLnBrk="1" hangingPunct="1"/>
            <a:r>
              <a:rPr lang="zh-CN" altLang="en-US" smtClean="0"/>
              <a:t>本讲内容</a:t>
            </a:r>
          </a:p>
        </p:txBody>
      </p:sp>
      <p:sp>
        <p:nvSpPr>
          <p:cNvPr id="17411" name="Rectangle 1027"/>
          <p:cNvSpPr>
            <a:spLocks noGrp="1" noChangeArrowheads="1"/>
          </p:cNvSpPr>
          <p:nvPr>
            <p:ph type="body" idx="1"/>
          </p:nvPr>
        </p:nvSpPr>
        <p:spPr>
          <a:xfrm>
            <a:off x="684213" y="1196975"/>
            <a:ext cx="7777162" cy="5111750"/>
          </a:xfrm>
        </p:spPr>
        <p:txBody>
          <a:bodyPr/>
          <a:lstStyle/>
          <a:p>
            <a:pPr marL="609600" indent="-609600" eaLnBrk="1" hangingPunct="1">
              <a:lnSpc>
                <a:spcPct val="90000"/>
              </a:lnSpc>
              <a:buFont typeface="Wingdings" panose="05000000000000000000" pitchFamily="2" charset="2"/>
              <a:buAutoNum type="arabicPeriod"/>
            </a:pPr>
            <a:r>
              <a:rPr lang="zh-CN" altLang="en-US" dirty="0" smtClean="0"/>
              <a:t>高质量恒星的演化</a:t>
            </a:r>
          </a:p>
          <a:p>
            <a:pPr marL="609600" indent="-609600" eaLnBrk="1" hangingPunct="1">
              <a:lnSpc>
                <a:spcPct val="90000"/>
              </a:lnSpc>
              <a:buFont typeface="Wingdings" panose="05000000000000000000" pitchFamily="2" charset="2"/>
              <a:buAutoNum type="arabicPeriod"/>
            </a:pPr>
            <a:r>
              <a:rPr lang="zh-CN" altLang="en-US" dirty="0" smtClean="0"/>
              <a:t>高质量恒星的爆炸</a:t>
            </a:r>
          </a:p>
          <a:p>
            <a:pPr marL="609600" indent="-609600" eaLnBrk="1" hangingPunct="1">
              <a:lnSpc>
                <a:spcPct val="90000"/>
              </a:lnSpc>
              <a:buFont typeface="Wingdings" panose="05000000000000000000" pitchFamily="2" charset="2"/>
              <a:buAutoNum type="arabicPeriod"/>
            </a:pPr>
            <a:r>
              <a:rPr lang="zh-CN" altLang="en-US" dirty="0" smtClean="0"/>
              <a:t>星团：恒星演化的快照</a:t>
            </a:r>
          </a:p>
          <a:p>
            <a:pPr marL="609600" indent="-609600" eaLnBrk="1" hangingPunct="1">
              <a:lnSpc>
                <a:spcPct val="90000"/>
              </a:lnSpc>
              <a:buFont typeface="Wingdings" panose="05000000000000000000" pitchFamily="2" charset="2"/>
              <a:buAutoNum type="arabicPeriod"/>
            </a:pPr>
            <a:r>
              <a:rPr lang="zh-CN" altLang="en-US" dirty="0" smtClean="0"/>
              <a:t>超新星与超新星遗迹</a:t>
            </a:r>
          </a:p>
          <a:p>
            <a:pPr marL="609600" indent="-609600" eaLnBrk="1" hangingPunct="1">
              <a:lnSpc>
                <a:spcPct val="90000"/>
              </a:lnSpc>
              <a:buFont typeface="Wingdings" panose="05000000000000000000" pitchFamily="2" charset="2"/>
              <a:buAutoNum type="arabicPeriod"/>
            </a:pPr>
            <a:r>
              <a:rPr lang="zh-CN" altLang="en-US" dirty="0" smtClean="0"/>
              <a:t>恒星演化、超新星爆发与元素合成</a:t>
            </a:r>
          </a:p>
          <a:p>
            <a:pPr marL="609600" indent="-609600" eaLnBrk="1" hangingPunct="1">
              <a:lnSpc>
                <a:spcPct val="90000"/>
              </a:lnSpc>
              <a:buFont typeface="Wingdings" panose="05000000000000000000" pitchFamily="2" charset="2"/>
              <a:buAutoNum type="arabicPeriod"/>
            </a:pPr>
            <a:r>
              <a:rPr lang="zh-CN" altLang="en-US" dirty="0" smtClean="0"/>
              <a:t>中子星</a:t>
            </a:r>
            <a:r>
              <a:rPr lang="en-US" altLang="zh-CN" dirty="0" smtClean="0"/>
              <a:t>/</a:t>
            </a:r>
            <a:r>
              <a:rPr lang="zh-CN" altLang="en-US" dirty="0" smtClean="0"/>
              <a:t>脉冲星</a:t>
            </a:r>
          </a:p>
          <a:p>
            <a:pPr marL="609600" indent="-609600" eaLnBrk="1" hangingPunct="1">
              <a:lnSpc>
                <a:spcPct val="90000"/>
              </a:lnSpc>
              <a:buFont typeface="Wingdings" panose="05000000000000000000" pitchFamily="2" charset="2"/>
              <a:buAutoNum type="arabicPeriod"/>
            </a:pPr>
            <a:r>
              <a:rPr lang="zh-CN" altLang="en-US" dirty="0" smtClean="0"/>
              <a:t>黑洞（恒星级）</a:t>
            </a:r>
          </a:p>
          <a:p>
            <a:pPr marL="609600" indent="-609600" eaLnBrk="1" hangingPunct="1">
              <a:lnSpc>
                <a:spcPct val="90000"/>
              </a:lnSpc>
              <a:buFont typeface="Wingdings" panose="05000000000000000000" pitchFamily="2" charset="2"/>
              <a:buAutoNum type="arabicPeriod"/>
            </a:pPr>
            <a:r>
              <a:rPr lang="en-US" altLang="zh-CN" dirty="0" smtClean="0"/>
              <a:t>X</a:t>
            </a:r>
            <a:r>
              <a:rPr lang="zh-CN" altLang="en-US" dirty="0" smtClean="0"/>
              <a:t>射线双星</a:t>
            </a:r>
          </a:p>
          <a:p>
            <a:pPr marL="609600" indent="-609600" eaLnBrk="1" hangingPunct="1">
              <a:lnSpc>
                <a:spcPct val="90000"/>
              </a:lnSpc>
              <a:buFont typeface="Wingdings" panose="05000000000000000000" pitchFamily="2" charset="2"/>
              <a:buAutoNum type="arabicPeriod"/>
            </a:pPr>
            <a:r>
              <a:rPr lang="zh-CN" altLang="en-US" dirty="0" smtClean="0"/>
              <a:t>伽马射线暴</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body" idx="4294967295"/>
          </p:nvPr>
        </p:nvSpPr>
        <p:spPr>
          <a:xfrm>
            <a:off x="107950" y="260350"/>
            <a:ext cx="8763000" cy="2913046"/>
          </a:xfrm>
        </p:spPr>
        <p:txBody>
          <a:bodyPr/>
          <a:lstStyle/>
          <a:p>
            <a:pPr eaLnBrk="1" hangingPunct="1"/>
            <a:r>
              <a:rPr lang="en-US" altLang="zh-CN" dirty="0">
                <a:sym typeface="Wingdings" panose="05000000000000000000" pitchFamily="2" charset="2"/>
              </a:rPr>
              <a:t>Fe</a:t>
            </a:r>
            <a:r>
              <a:rPr lang="zh-CN" altLang="en-US" dirty="0" smtClean="0">
                <a:sym typeface="Wingdings" panose="05000000000000000000" pitchFamily="2" charset="2"/>
              </a:rPr>
              <a:t>核</a:t>
            </a:r>
            <a:r>
              <a:rPr lang="zh-CN" altLang="en-US" dirty="0" smtClean="0">
                <a:solidFill>
                  <a:srgbClr val="FFFF00"/>
                </a:solidFill>
                <a:sym typeface="Wingdings" panose="05000000000000000000" pitchFamily="2" charset="2"/>
              </a:rPr>
              <a:t>加速坍缩</a:t>
            </a:r>
            <a:r>
              <a:rPr lang="zh-CN" altLang="en-US" dirty="0" smtClean="0">
                <a:sym typeface="Wingdings" panose="05000000000000000000" pitchFamily="2" charset="2"/>
              </a:rPr>
              <a:t>的因素：</a:t>
            </a:r>
            <a:endParaRPr lang="en-US" altLang="zh-CN" dirty="0" smtClean="0"/>
          </a:p>
          <a:p>
            <a:pPr lvl="1" eaLnBrk="1" hangingPunct="1"/>
            <a:r>
              <a:rPr lang="zh-CN" altLang="zh-CN" sz="3200" dirty="0" smtClean="0"/>
              <a:t>炽热</a:t>
            </a:r>
            <a:r>
              <a:rPr lang="en-US" altLang="zh-CN" sz="3200" dirty="0" smtClean="0">
                <a:sym typeface="Wingdings" panose="05000000000000000000" pitchFamily="2" charset="2"/>
              </a:rPr>
              <a:t>Fe</a:t>
            </a:r>
            <a:r>
              <a:rPr lang="zh-CN" altLang="en-US" sz="3200" dirty="0" smtClean="0">
                <a:sym typeface="Wingdings" panose="05000000000000000000" pitchFamily="2" charset="2"/>
              </a:rPr>
              <a:t>核内的伽马射线光子</a:t>
            </a:r>
            <a:r>
              <a:rPr lang="zh-CN" altLang="en-US" sz="3200" dirty="0" smtClean="0">
                <a:solidFill>
                  <a:srgbClr val="FFFF00"/>
                </a:solidFill>
                <a:sym typeface="Wingdings" panose="05000000000000000000" pitchFamily="2" charset="2"/>
              </a:rPr>
              <a:t>光致离解</a:t>
            </a:r>
            <a:r>
              <a:rPr lang="zh-CN" altLang="en-US" sz="3200" dirty="0" smtClean="0">
                <a:sym typeface="Wingdings" panose="05000000000000000000" pitchFamily="2" charset="2"/>
              </a:rPr>
              <a:t> </a:t>
            </a:r>
            <a:r>
              <a:rPr lang="en-US" altLang="zh-CN" sz="3200" dirty="0" smtClean="0">
                <a:sym typeface="Wingdings" panose="05000000000000000000" pitchFamily="2" charset="2"/>
              </a:rPr>
              <a:t>Fe</a:t>
            </a:r>
            <a:r>
              <a:rPr lang="zh-CN" altLang="en-US" sz="3200" dirty="0" smtClean="0">
                <a:sym typeface="Wingdings" panose="05000000000000000000" pitchFamily="2" charset="2"/>
              </a:rPr>
              <a:t>原子核为</a:t>
            </a:r>
            <a:r>
              <a:rPr lang="en-US" altLang="zh-CN" sz="3200" dirty="0" smtClean="0">
                <a:sym typeface="Wingdings" panose="05000000000000000000" pitchFamily="2" charset="2"/>
              </a:rPr>
              <a:t>He</a:t>
            </a:r>
            <a:r>
              <a:rPr lang="zh-CN" altLang="en-US" sz="3200" dirty="0" smtClean="0">
                <a:sym typeface="Wingdings" panose="05000000000000000000" pitchFamily="2" charset="2"/>
              </a:rPr>
              <a:t>原子核，消耗大量热能</a:t>
            </a:r>
          </a:p>
          <a:p>
            <a:pPr lvl="1" eaLnBrk="1" hangingPunct="1"/>
            <a:r>
              <a:rPr lang="en-US" altLang="zh-CN" sz="3200" dirty="0" smtClean="0">
                <a:solidFill>
                  <a:srgbClr val="FFFF00"/>
                </a:solidFill>
                <a:sym typeface="Wingdings" panose="05000000000000000000" pitchFamily="2" charset="2"/>
              </a:rPr>
              <a:t>e</a:t>
            </a:r>
            <a:r>
              <a:rPr lang="en-US" altLang="zh-CN" sz="3200" baseline="30000" dirty="0" smtClean="0">
                <a:solidFill>
                  <a:srgbClr val="FFFF00"/>
                </a:solidFill>
                <a:sym typeface="Wingdings" panose="05000000000000000000" pitchFamily="2" charset="2"/>
              </a:rPr>
              <a:t>-</a:t>
            </a:r>
            <a:r>
              <a:rPr lang="en-US" altLang="zh-CN" sz="3200" dirty="0" smtClean="0">
                <a:solidFill>
                  <a:srgbClr val="FFFF00"/>
                </a:solidFill>
                <a:sym typeface="Wingdings" panose="05000000000000000000" pitchFamily="2" charset="2"/>
              </a:rPr>
              <a:t>+p  </a:t>
            </a:r>
            <a:r>
              <a:rPr lang="en-US" altLang="zh-CN" sz="3200" dirty="0" err="1" smtClean="0">
                <a:solidFill>
                  <a:srgbClr val="FFFF00"/>
                </a:solidFill>
                <a:sym typeface="Wingdings" panose="05000000000000000000" pitchFamily="2" charset="2"/>
              </a:rPr>
              <a:t>n+</a:t>
            </a:r>
            <a:r>
              <a:rPr lang="en-US" altLang="zh-CN" sz="3200" i="1" dirty="0" err="1" smtClean="0">
                <a:solidFill>
                  <a:srgbClr val="FFFF00"/>
                </a:solidFill>
                <a:sym typeface="Wingdings" panose="05000000000000000000" pitchFamily="2" charset="2"/>
              </a:rPr>
              <a:t>v</a:t>
            </a:r>
            <a:r>
              <a:rPr lang="en-US" altLang="zh-CN" sz="3200" i="1" dirty="0" smtClean="0">
                <a:sym typeface="Wingdings" panose="05000000000000000000" pitchFamily="2" charset="2"/>
              </a:rPr>
              <a:t> </a:t>
            </a:r>
            <a:r>
              <a:rPr lang="zh-CN" altLang="en-US" sz="3200" dirty="0" smtClean="0">
                <a:sym typeface="Wingdings" panose="05000000000000000000" pitchFamily="2" charset="2"/>
              </a:rPr>
              <a:t>消耗巨额热能</a:t>
            </a:r>
            <a:endParaRPr lang="zh-CN" altLang="en-US" sz="3200" dirty="0" smtClean="0"/>
          </a:p>
          <a:p>
            <a:pPr lvl="1" eaLnBrk="1" hangingPunct="1"/>
            <a:r>
              <a:rPr lang="zh-CN" altLang="en-US" sz="3200" dirty="0" smtClean="0">
                <a:solidFill>
                  <a:srgbClr val="FFFF00"/>
                </a:solidFill>
                <a:sym typeface="Wingdings" panose="05000000000000000000" pitchFamily="2" charset="2"/>
              </a:rPr>
              <a:t>中微子</a:t>
            </a:r>
            <a:r>
              <a:rPr lang="zh-CN" altLang="en-US" sz="3200" dirty="0" smtClean="0">
                <a:sym typeface="Wingdings" panose="05000000000000000000" pitchFamily="2" charset="2"/>
              </a:rPr>
              <a:t>继续带走更多能量</a:t>
            </a:r>
            <a:endParaRPr lang="en-US" altLang="zh-CN" sz="3200" dirty="0" smtClean="0">
              <a:solidFill>
                <a:srgbClr val="00FF00"/>
              </a:solidFill>
              <a:sym typeface="Wingdings" panose="05000000000000000000" pitchFamily="2" charset="2"/>
            </a:endParaRPr>
          </a:p>
        </p:txBody>
      </p:sp>
      <p:pic>
        <p:nvPicPr>
          <p:cNvPr id="552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66" y="3356992"/>
            <a:ext cx="3094038"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04" y="3209370"/>
            <a:ext cx="3903662" cy="171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404" y="5301208"/>
            <a:ext cx="2508250" cy="128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2" name="Text Box 8"/>
          <p:cNvSpPr txBox="1">
            <a:spLocks noChangeArrowheads="1"/>
          </p:cNvSpPr>
          <p:nvPr/>
        </p:nvSpPr>
        <p:spPr bwMode="auto">
          <a:xfrm>
            <a:off x="6108064" y="5085184"/>
            <a:ext cx="302433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None/>
            </a:pPr>
            <a:r>
              <a:rPr lang="zh-CN" altLang="en-US" sz="2800" dirty="0" smtClean="0">
                <a:latin typeface="华文中宋" panose="02010600040101010101" pitchFamily="2" charset="-122"/>
                <a:ea typeface="华文中宋" panose="02010600040101010101" pitchFamily="2" charset="-122"/>
              </a:rPr>
              <a:t>这些事件</a:t>
            </a:r>
            <a:r>
              <a:rPr lang="en-US" altLang="zh-CN" sz="2800" dirty="0" smtClean="0">
                <a:latin typeface="华文中宋" panose="02010600040101010101" pitchFamily="2" charset="-122"/>
                <a:ea typeface="华文中宋" panose="02010600040101010101" pitchFamily="2" charset="-122"/>
              </a:rPr>
              <a:t>1</a:t>
            </a:r>
            <a:r>
              <a:rPr lang="zh-CN" altLang="en-US" sz="2800" dirty="0" smtClean="0">
                <a:latin typeface="华文中宋" panose="02010600040101010101" pitchFamily="2" charset="-122"/>
                <a:ea typeface="华文中宋" panose="02010600040101010101" pitchFamily="2" charset="-122"/>
              </a:rPr>
              <a:t>秒钟内完成！坍缩</a:t>
            </a:r>
            <a:r>
              <a:rPr lang="zh-CN" altLang="en-US" sz="2800" dirty="0" smtClean="0"/>
              <a:t>速度</a:t>
            </a:r>
            <a:r>
              <a:rPr lang="en-US" altLang="zh-CN" sz="2800" dirty="0"/>
              <a:t>~ </a:t>
            </a:r>
            <a:r>
              <a:rPr lang="en-US" altLang="zh-CN" sz="2800" dirty="0" smtClean="0"/>
              <a:t>70,000km/s</a:t>
            </a:r>
            <a:endParaRPr lang="zh-CN" altLang="en-US" sz="2800"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a:xfrm>
            <a:off x="107950" y="476250"/>
            <a:ext cx="8763000" cy="2160662"/>
          </a:xfrm>
        </p:spPr>
        <p:txBody>
          <a:bodyPr/>
          <a:lstStyle/>
          <a:p>
            <a:pPr eaLnBrk="1" hangingPunct="1"/>
            <a:r>
              <a:rPr lang="zh-CN" altLang="en-US" dirty="0" smtClean="0"/>
              <a:t>当</a:t>
            </a:r>
            <a:r>
              <a:rPr lang="zh-CN" altLang="en-US" dirty="0" smtClean="0">
                <a:solidFill>
                  <a:srgbClr val="FFFF00"/>
                </a:solidFill>
              </a:rPr>
              <a:t>内核</a:t>
            </a:r>
            <a:r>
              <a:rPr lang="zh-CN" altLang="en-US" dirty="0" smtClean="0"/>
              <a:t>坍缩至其密度</a:t>
            </a:r>
            <a:r>
              <a:rPr lang="en-US" altLang="zh-CN" dirty="0" smtClean="0"/>
              <a:t>~</a:t>
            </a:r>
            <a:r>
              <a:rPr lang="zh-CN" altLang="en-US" dirty="0" smtClean="0"/>
              <a:t>核子密度时，内核坍缩终止</a:t>
            </a:r>
          </a:p>
          <a:p>
            <a:pPr eaLnBrk="1" hangingPunct="1"/>
            <a:r>
              <a:rPr lang="zh-CN" altLang="en-US" dirty="0" smtClean="0">
                <a:solidFill>
                  <a:srgbClr val="FFFF00"/>
                </a:solidFill>
              </a:rPr>
              <a:t>外核</a:t>
            </a:r>
            <a:r>
              <a:rPr lang="zh-CN" altLang="en-US" dirty="0" smtClean="0"/>
              <a:t>以极端高速猛烈撞击内核，受到阻止而反弹，形成强烈的</a:t>
            </a:r>
            <a:r>
              <a:rPr lang="zh-CN" altLang="en-US" dirty="0" smtClean="0">
                <a:solidFill>
                  <a:srgbClr val="FFFF00"/>
                </a:solidFill>
              </a:rPr>
              <a:t>反弹激波</a:t>
            </a:r>
            <a:r>
              <a:rPr lang="zh-CN" altLang="en-US" dirty="0" smtClean="0"/>
              <a:t>，向恒星外层传播</a:t>
            </a:r>
            <a:endParaRPr lang="en-US" altLang="zh-CN" dirty="0" smtClean="0"/>
          </a:p>
        </p:txBody>
      </p:sp>
      <p:pic>
        <p:nvPicPr>
          <p:cNvPr id="593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924944"/>
            <a:ext cx="3816424" cy="353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6" name="Text Box 7"/>
          <p:cNvSpPr txBox="1">
            <a:spLocks noChangeArrowheads="1"/>
          </p:cNvSpPr>
          <p:nvPr/>
        </p:nvSpPr>
        <p:spPr bwMode="auto">
          <a:xfrm>
            <a:off x="395536" y="4221163"/>
            <a:ext cx="432092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t>反弹</a:t>
            </a:r>
            <a:r>
              <a:rPr lang="zh-CN" altLang="en-US" dirty="0" smtClean="0"/>
              <a:t>激波启动恒星爆炸</a:t>
            </a:r>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body" idx="4294967295"/>
          </p:nvPr>
        </p:nvSpPr>
        <p:spPr>
          <a:xfrm>
            <a:off x="179388" y="404664"/>
            <a:ext cx="8763000" cy="2664296"/>
          </a:xfrm>
        </p:spPr>
        <p:txBody>
          <a:bodyPr/>
          <a:lstStyle/>
          <a:p>
            <a:pPr eaLnBrk="1" hangingPunct="1"/>
            <a:r>
              <a:rPr lang="zh-CN" altLang="en-US" dirty="0" smtClean="0">
                <a:sym typeface="Wingdings" panose="05000000000000000000" pitchFamily="2" charset="2"/>
              </a:rPr>
              <a:t>极端条件下，核内</a:t>
            </a:r>
            <a:r>
              <a:rPr lang="en-US" altLang="zh-CN" dirty="0" smtClean="0">
                <a:sym typeface="Wingdings" panose="05000000000000000000" pitchFamily="2" charset="2"/>
              </a:rPr>
              <a:t>~</a:t>
            </a:r>
            <a:r>
              <a:rPr lang="zh-CN" altLang="en-US" dirty="0" smtClean="0">
                <a:sym typeface="Wingdings" panose="05000000000000000000" pitchFamily="2" charset="2"/>
              </a:rPr>
              <a:t>1/5的</a:t>
            </a:r>
            <a:r>
              <a:rPr lang="zh-CN" altLang="en-US" dirty="0" smtClean="0">
                <a:solidFill>
                  <a:srgbClr val="FFFF00"/>
                </a:solidFill>
                <a:sym typeface="Wingdings" panose="05000000000000000000" pitchFamily="2" charset="2"/>
              </a:rPr>
              <a:t>物质转变为中微子</a:t>
            </a:r>
            <a:r>
              <a:rPr lang="zh-CN" altLang="en-US" dirty="0" smtClean="0">
                <a:sym typeface="Wingdings" panose="05000000000000000000" pitchFamily="2" charset="2"/>
              </a:rPr>
              <a:t>，其中大部分涌出恒星</a:t>
            </a:r>
          </a:p>
          <a:p>
            <a:pPr eaLnBrk="1" hangingPunct="1"/>
            <a:r>
              <a:rPr lang="zh-CN" altLang="en-US" dirty="0" smtClean="0">
                <a:sym typeface="Wingdings" panose="05000000000000000000" pitchFamily="2" charset="2"/>
              </a:rPr>
              <a:t>坍缩核的极高密度使得中微子也不能完全自由通行</a:t>
            </a:r>
            <a:r>
              <a:rPr lang="zh-CN" altLang="en-US" dirty="0">
                <a:sym typeface="Wingdings" panose="05000000000000000000" pitchFamily="2" charset="2"/>
              </a:rPr>
              <a:t>，</a:t>
            </a:r>
            <a:r>
              <a:rPr lang="zh-CN" altLang="en-US" dirty="0" smtClean="0">
                <a:sym typeface="Wingdings" panose="05000000000000000000" pitchFamily="2" charset="2"/>
              </a:rPr>
              <a:t>滞留的中微子能量</a:t>
            </a:r>
            <a:r>
              <a:rPr lang="zh-CN" altLang="en-US" dirty="0" smtClean="0"/>
              <a:t>在核的周围形成一个</a:t>
            </a:r>
            <a:r>
              <a:rPr lang="zh-CN" altLang="en-US" dirty="0" smtClean="0">
                <a:solidFill>
                  <a:srgbClr val="FFFF00"/>
                </a:solidFill>
              </a:rPr>
              <a:t>气泡</a:t>
            </a:r>
            <a:endParaRPr lang="zh-CN" altLang="en-US" dirty="0" smtClean="0"/>
          </a:p>
        </p:txBody>
      </p:sp>
      <p:pic>
        <p:nvPicPr>
          <p:cNvPr id="614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869" y="2708920"/>
            <a:ext cx="3888432" cy="3786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4" name="Text Box 5"/>
          <p:cNvSpPr txBox="1">
            <a:spLocks noChangeArrowheads="1"/>
          </p:cNvSpPr>
          <p:nvPr/>
        </p:nvSpPr>
        <p:spPr bwMode="auto">
          <a:xfrm>
            <a:off x="682077" y="3717032"/>
            <a:ext cx="368414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t>气泡的</a:t>
            </a:r>
            <a:r>
              <a:rPr lang="zh-CN" altLang="en-US" dirty="0" smtClean="0"/>
              <a:t>压力（红）增强</a:t>
            </a:r>
            <a:r>
              <a:rPr lang="zh-CN" altLang="en-US" dirty="0"/>
              <a:t>向外运动的</a:t>
            </a:r>
            <a:r>
              <a:rPr lang="zh-CN" altLang="en-US" dirty="0" smtClean="0">
                <a:sym typeface="Wingdings" panose="05000000000000000000" pitchFamily="2" charset="2"/>
              </a:rPr>
              <a:t>激波（蓝）</a:t>
            </a:r>
            <a:endParaRPr lang="zh-CN" altLang="en-US" dirty="0">
              <a:sym typeface="Wingdings" panose="05000000000000000000" pitchFamily="2" charset="2"/>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idx="4294967295"/>
          </p:nvPr>
        </p:nvSpPr>
        <p:spPr>
          <a:xfrm>
            <a:off x="173679" y="404664"/>
            <a:ext cx="4464050" cy="5191231"/>
          </a:xfrm>
        </p:spPr>
        <p:txBody>
          <a:bodyPr/>
          <a:lstStyle/>
          <a:p>
            <a:pPr eaLnBrk="1" hangingPunct="1"/>
            <a:r>
              <a:rPr lang="en-US" altLang="zh-CN" dirty="0">
                <a:sym typeface="Wingdings" panose="05000000000000000000" pitchFamily="2" charset="2"/>
              </a:rPr>
              <a:t>~</a:t>
            </a:r>
            <a:r>
              <a:rPr lang="zh-CN" altLang="en-US" dirty="0" smtClean="0">
                <a:sym typeface="Wingdings" panose="05000000000000000000" pitchFamily="2" charset="2"/>
              </a:rPr>
              <a:t>1分钟内，激波到达</a:t>
            </a:r>
            <a:r>
              <a:rPr lang="en-US" altLang="zh-CN" dirty="0" smtClean="0">
                <a:sym typeface="Wingdings" panose="05000000000000000000" pitchFamily="2" charset="2"/>
              </a:rPr>
              <a:t>He</a:t>
            </a:r>
            <a:r>
              <a:rPr lang="zh-CN" altLang="en-US" dirty="0" smtClean="0">
                <a:sym typeface="Wingdings" panose="05000000000000000000" pitchFamily="2" charset="2"/>
              </a:rPr>
              <a:t>壳层,</a:t>
            </a:r>
          </a:p>
          <a:p>
            <a:pPr eaLnBrk="1" hangingPunct="1"/>
            <a:r>
              <a:rPr lang="en-US" altLang="zh-CN" dirty="0">
                <a:sym typeface="Wingdings" panose="05000000000000000000" pitchFamily="2" charset="2"/>
              </a:rPr>
              <a:t>~</a:t>
            </a:r>
            <a:r>
              <a:rPr lang="zh-CN" altLang="en-US" dirty="0" smtClean="0">
                <a:sym typeface="Wingdings" panose="05000000000000000000" pitchFamily="2" charset="2"/>
              </a:rPr>
              <a:t>几小时内，</a:t>
            </a:r>
            <a:r>
              <a:rPr lang="zh-CN" altLang="en-US" dirty="0" smtClean="0">
                <a:solidFill>
                  <a:srgbClr val="FFFF00"/>
                </a:solidFill>
                <a:sym typeface="Wingdings" panose="05000000000000000000" pitchFamily="2" charset="2"/>
              </a:rPr>
              <a:t>激波到达并加热恒星表面 </a:t>
            </a:r>
            <a:r>
              <a:rPr lang="zh-CN" altLang="en-US" dirty="0" smtClean="0">
                <a:sym typeface="Wingdings" panose="05000000000000000000" pitchFamily="2" charset="2"/>
              </a:rPr>
              <a:t>(</a:t>
            </a:r>
            <a:r>
              <a:rPr lang="en-US" altLang="zh-CN" dirty="0" smtClean="0">
                <a:sym typeface="Wingdings" panose="05000000000000000000" pitchFamily="2" charset="2"/>
              </a:rPr>
              <a:t>T=500,000K) </a:t>
            </a:r>
            <a:r>
              <a:rPr lang="zh-CN" altLang="en-US" dirty="0" smtClean="0">
                <a:sym typeface="Wingdings" panose="05000000000000000000" pitchFamily="2" charset="2"/>
              </a:rPr>
              <a:t>，以</a:t>
            </a:r>
            <a:r>
              <a:rPr lang="en-US" altLang="zh-CN" dirty="0" smtClean="0">
                <a:sym typeface="Wingdings" panose="05000000000000000000" pitchFamily="2" charset="2"/>
              </a:rPr>
              <a:t>~30,000km/s </a:t>
            </a:r>
            <a:r>
              <a:rPr lang="zh-CN" altLang="en-US" dirty="0" smtClean="0">
                <a:sym typeface="Wingdings" panose="05000000000000000000" pitchFamily="2" charset="2"/>
              </a:rPr>
              <a:t>的速度猛烈</a:t>
            </a:r>
            <a:r>
              <a:rPr lang="zh-CN" altLang="en-US" dirty="0" smtClean="0">
                <a:solidFill>
                  <a:srgbClr val="FFFF00"/>
                </a:solidFill>
                <a:sym typeface="Wingdings" panose="05000000000000000000" pitchFamily="2" charset="2"/>
              </a:rPr>
              <a:t>抛射外层物质</a:t>
            </a:r>
          </a:p>
          <a:p>
            <a:pPr eaLnBrk="1" hangingPunct="1"/>
            <a:r>
              <a:rPr lang="zh-CN" altLang="en-US" dirty="0" smtClean="0">
                <a:sym typeface="Wingdings" panose="05000000000000000000" pitchFamily="2" charset="2"/>
              </a:rPr>
              <a:t>高质量恒星最终以剧烈的</a:t>
            </a:r>
            <a:r>
              <a:rPr lang="en-US" altLang="zh-CN" dirty="0" smtClean="0">
                <a:solidFill>
                  <a:srgbClr val="FFFF00"/>
                </a:solidFill>
                <a:sym typeface="Wingdings" panose="05000000000000000000" pitchFamily="2" charset="2"/>
              </a:rPr>
              <a:t>II</a:t>
            </a:r>
            <a:r>
              <a:rPr lang="zh-CN" altLang="en-US" dirty="0" smtClean="0">
                <a:solidFill>
                  <a:srgbClr val="FFFF00"/>
                </a:solidFill>
                <a:sym typeface="Wingdings" panose="05000000000000000000" pitchFamily="2" charset="2"/>
              </a:rPr>
              <a:t> 型超新星</a:t>
            </a:r>
            <a:r>
              <a:rPr lang="zh-CN" altLang="en-US" dirty="0" smtClean="0">
                <a:sym typeface="Wingdings" panose="05000000000000000000" pitchFamily="2" charset="2"/>
              </a:rPr>
              <a:t>的形式爆炸</a:t>
            </a:r>
            <a:endParaRPr lang="zh-CN" altLang="en-US" dirty="0" smtClean="0"/>
          </a:p>
        </p:txBody>
      </p:sp>
      <p:pic>
        <p:nvPicPr>
          <p:cNvPr id="6349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231" y="692696"/>
            <a:ext cx="4427537" cy="420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2" name="Text Box 9"/>
          <p:cNvSpPr txBox="1">
            <a:spLocks noChangeArrowheads="1"/>
          </p:cNvSpPr>
          <p:nvPr/>
        </p:nvSpPr>
        <p:spPr bwMode="auto">
          <a:xfrm>
            <a:off x="2607515" y="5301208"/>
            <a:ext cx="653648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ym typeface="Wingdings" panose="05000000000000000000" pitchFamily="2" charset="2"/>
              </a:rPr>
              <a:t>爆炸产生膨胀的尘埃气体云，核以中子星（或黑洞）的形式遗留下来</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pPr algn="ctr"/>
            <a:r>
              <a:rPr lang="zh-CN" altLang="en-US" sz="4400" b="0" dirty="0" smtClean="0">
                <a:latin typeface="Arial" panose="020B0604020202020204" pitchFamily="34" charset="0"/>
              </a:rPr>
              <a:t>中等质量</a:t>
            </a:r>
            <a:r>
              <a:rPr lang="en-US" altLang="zh-CN" sz="4400" b="0" dirty="0" smtClean="0">
                <a:latin typeface="Arial" panose="020B0604020202020204" pitchFamily="34" charset="0"/>
              </a:rPr>
              <a:t>[3-8 </a:t>
            </a:r>
            <a:r>
              <a:rPr lang="en-US" altLang="zh-CN" sz="4400" b="0" dirty="0" err="1" smtClean="0">
                <a:latin typeface="Arial" panose="020B0604020202020204" pitchFamily="34" charset="0"/>
              </a:rPr>
              <a:t>Msun</a:t>
            </a:r>
            <a:r>
              <a:rPr lang="en-US" altLang="zh-CN" sz="4400" b="0" dirty="0" smtClean="0">
                <a:latin typeface="Arial" panose="020B0604020202020204" pitchFamily="34" charset="0"/>
              </a:rPr>
              <a:t>]</a:t>
            </a:r>
            <a:r>
              <a:rPr lang="zh-CN" altLang="en-US" sz="4400" b="0" dirty="0" smtClean="0">
                <a:latin typeface="Arial" panose="020B0604020202020204" pitchFamily="34" charset="0"/>
              </a:rPr>
              <a:t>恒星的演化</a:t>
            </a:r>
          </a:p>
        </p:txBody>
      </p:sp>
      <p:sp>
        <p:nvSpPr>
          <p:cNvPr id="67587" name="Rectangle 3"/>
          <p:cNvSpPr>
            <a:spLocks noGrp="1" noChangeArrowheads="1"/>
          </p:cNvSpPr>
          <p:nvPr>
            <p:ph type="body" idx="4294967295"/>
          </p:nvPr>
        </p:nvSpPr>
        <p:spPr>
          <a:xfrm>
            <a:off x="179388" y="1268413"/>
            <a:ext cx="8763000" cy="4970462"/>
          </a:xfrm>
        </p:spPr>
        <p:txBody>
          <a:bodyPr/>
          <a:lstStyle/>
          <a:p>
            <a:r>
              <a:rPr lang="zh-CN" altLang="en-US" dirty="0" smtClean="0"/>
              <a:t>氢燃烧：</a:t>
            </a:r>
            <a:r>
              <a:rPr lang="en-US" altLang="zh-CN" dirty="0" smtClean="0"/>
              <a:t>CNO</a:t>
            </a:r>
            <a:r>
              <a:rPr lang="zh-CN" altLang="en-US" dirty="0" smtClean="0"/>
              <a:t>循环</a:t>
            </a:r>
          </a:p>
          <a:p>
            <a:r>
              <a:rPr lang="zh-CN" altLang="en-US" dirty="0" smtClean="0"/>
              <a:t>氢核燃烧平稳过渡到氦核燃烧，无</a:t>
            </a:r>
            <a:r>
              <a:rPr lang="en-US" altLang="zh-CN" dirty="0" smtClean="0"/>
              <a:t>RGB</a:t>
            </a:r>
            <a:r>
              <a:rPr lang="zh-CN" altLang="en-US" dirty="0" smtClean="0"/>
              <a:t>攀升，无氦闪</a:t>
            </a:r>
          </a:p>
          <a:p>
            <a:endParaRPr lang="zh-CN" altLang="en-US" dirty="0" smtClean="0"/>
          </a:p>
          <a:p>
            <a:r>
              <a:rPr lang="zh-CN" altLang="en-US" dirty="0" smtClean="0"/>
              <a:t>碳核不能燃烧，有</a:t>
            </a:r>
            <a:r>
              <a:rPr lang="en-US" altLang="zh-CN" dirty="0" smtClean="0"/>
              <a:t>AGB</a:t>
            </a:r>
            <a:r>
              <a:rPr lang="zh-CN" altLang="en-US" dirty="0" smtClean="0"/>
              <a:t>攀升，无碳闪</a:t>
            </a:r>
          </a:p>
          <a:p>
            <a:r>
              <a:rPr lang="zh-CN" altLang="en-US" dirty="0" smtClean="0"/>
              <a:t>电子简并碳核</a:t>
            </a:r>
            <a:r>
              <a:rPr lang="en-US" altLang="zh-CN" dirty="0" smtClean="0"/>
              <a:t>+</a:t>
            </a:r>
            <a:r>
              <a:rPr lang="zh-CN" altLang="en-US" dirty="0" smtClean="0"/>
              <a:t>氦燃烧</a:t>
            </a:r>
            <a:r>
              <a:rPr lang="zh-CN" altLang="en-US" dirty="0"/>
              <a:t>壳层</a:t>
            </a:r>
            <a:r>
              <a:rPr lang="en-US" altLang="zh-CN" dirty="0" smtClean="0"/>
              <a:t>+</a:t>
            </a:r>
            <a:r>
              <a:rPr lang="zh-CN" altLang="en-US" dirty="0" smtClean="0"/>
              <a:t>氢燃烧</a:t>
            </a:r>
            <a:r>
              <a:rPr lang="zh-CN" altLang="en-US" dirty="0"/>
              <a:t>壳层</a:t>
            </a:r>
            <a:endParaRPr lang="zh-CN" altLang="en-US" dirty="0" smtClean="0"/>
          </a:p>
          <a:p>
            <a:endParaRPr lang="zh-CN" altLang="en-US" dirty="0" smtClean="0"/>
          </a:p>
          <a:p>
            <a:r>
              <a:rPr lang="zh-CN" altLang="en-US" dirty="0" smtClean="0"/>
              <a:t>抛射外层物质</a:t>
            </a:r>
            <a:r>
              <a:rPr lang="en-US" altLang="zh-CN" dirty="0" smtClean="0"/>
              <a:t>[</a:t>
            </a:r>
            <a:r>
              <a:rPr lang="zh-CN" altLang="en-US" dirty="0" smtClean="0"/>
              <a:t>行星状星云</a:t>
            </a:r>
            <a:r>
              <a:rPr lang="en-US" altLang="zh-CN" dirty="0" smtClean="0"/>
              <a:t>]</a:t>
            </a:r>
            <a:r>
              <a:rPr lang="zh-CN" altLang="en-US" dirty="0" smtClean="0"/>
              <a:t>，留下一颗白矮星</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title"/>
          </p:nvPr>
        </p:nvSpPr>
        <p:spPr>
          <a:xfrm>
            <a:off x="250825" y="260350"/>
            <a:ext cx="8588375" cy="720378"/>
          </a:xfrm>
        </p:spPr>
        <p:txBody>
          <a:bodyPr/>
          <a:lstStyle/>
          <a:p>
            <a:pPr algn="ctr" eaLnBrk="1" hangingPunct="1"/>
            <a:r>
              <a:rPr lang="zh-CN" altLang="en-US" sz="4400" b="0" dirty="0" smtClean="0">
                <a:latin typeface="华文中宋" panose="02010600040101010101" pitchFamily="2" charset="-122"/>
              </a:rPr>
              <a:t>特大质量恒星</a:t>
            </a:r>
            <a:endParaRPr lang="en-US" altLang="zh-CN" sz="4400" b="0" dirty="0" smtClean="0">
              <a:latin typeface="华文中宋" panose="02010600040101010101" pitchFamily="2" charset="-122"/>
            </a:endParaRPr>
          </a:p>
        </p:txBody>
      </p:sp>
      <p:pic>
        <p:nvPicPr>
          <p:cNvPr id="6963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1" y="2393185"/>
            <a:ext cx="3821760" cy="3257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p:cNvSpPr>
            <a:spLocks noGrp="1"/>
          </p:cNvSpPr>
          <p:nvPr>
            <p:ph idx="1"/>
          </p:nvPr>
        </p:nvSpPr>
        <p:spPr>
          <a:xfrm>
            <a:off x="250825" y="1066404"/>
            <a:ext cx="8763000" cy="1168157"/>
          </a:xfrm>
        </p:spPr>
        <p:txBody>
          <a:bodyPr/>
          <a:lstStyle/>
          <a:p>
            <a:pPr marL="0" indent="0">
              <a:buNone/>
            </a:pPr>
            <a:r>
              <a:rPr lang="en-US" altLang="zh-CN" dirty="0"/>
              <a:t>Fe</a:t>
            </a:r>
            <a:r>
              <a:rPr lang="zh-CN" altLang="en-US" dirty="0"/>
              <a:t>核</a:t>
            </a:r>
            <a:r>
              <a:rPr lang="zh-CN" altLang="en-US" dirty="0" smtClean="0"/>
              <a:t>坍缩时，恒星</a:t>
            </a:r>
            <a:r>
              <a:rPr lang="zh-CN" altLang="en-US" dirty="0"/>
              <a:t>外层保留一些氦或被完全</a:t>
            </a:r>
            <a:r>
              <a:rPr lang="zh-CN" altLang="en-US" dirty="0" smtClean="0"/>
              <a:t>剥离</a:t>
            </a:r>
            <a:r>
              <a:rPr lang="zh-CN" altLang="en-US" dirty="0"/>
              <a:t>，</a:t>
            </a:r>
            <a:r>
              <a:rPr lang="zh-CN" altLang="en-US" dirty="0" smtClean="0"/>
              <a:t>产生</a:t>
            </a:r>
            <a:r>
              <a:rPr lang="en-US" altLang="zh-CN" dirty="0" err="1">
                <a:solidFill>
                  <a:srgbClr val="FFFF00"/>
                </a:solidFill>
              </a:rPr>
              <a:t>Ib</a:t>
            </a:r>
            <a:r>
              <a:rPr lang="zh-CN" altLang="en-US" dirty="0">
                <a:solidFill>
                  <a:srgbClr val="FFFF00"/>
                </a:solidFill>
              </a:rPr>
              <a:t>或</a:t>
            </a:r>
            <a:r>
              <a:rPr lang="en-US" altLang="zh-CN" dirty="0" err="1" smtClean="0">
                <a:solidFill>
                  <a:srgbClr val="FFFF00"/>
                </a:solidFill>
              </a:rPr>
              <a:t>Ic</a:t>
            </a:r>
            <a:r>
              <a:rPr lang="en-US" altLang="zh-CN" dirty="0" smtClean="0">
                <a:solidFill>
                  <a:srgbClr val="FFFF00"/>
                </a:solidFill>
              </a:rPr>
              <a:t> </a:t>
            </a:r>
            <a:r>
              <a:rPr lang="zh-CN" altLang="en-US" dirty="0" smtClean="0">
                <a:solidFill>
                  <a:srgbClr val="FFFF00"/>
                </a:solidFill>
              </a:rPr>
              <a:t>型超新星</a:t>
            </a:r>
            <a:r>
              <a:rPr lang="zh-CN" altLang="en-US" dirty="0" smtClean="0"/>
              <a:t>，留下中子星</a:t>
            </a:r>
            <a:r>
              <a:rPr lang="zh-CN" altLang="en-US" dirty="0"/>
              <a:t>或</a:t>
            </a:r>
            <a:r>
              <a:rPr lang="zh-CN" altLang="en-US" dirty="0" smtClean="0"/>
              <a:t>黑洞</a:t>
            </a:r>
            <a:endParaRPr lang="zh-CN" altLang="en-US" dirty="0"/>
          </a:p>
        </p:txBody>
      </p:sp>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845" y="2404067"/>
            <a:ext cx="4036574" cy="3246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781718" y="5750252"/>
            <a:ext cx="3525425" cy="523220"/>
          </a:xfrm>
          <a:prstGeom prst="rect">
            <a:avLst/>
          </a:prstGeom>
          <a:noFill/>
        </p:spPr>
        <p:txBody>
          <a:bodyPr wrap="square" rtlCol="0">
            <a:spAutoFit/>
          </a:bodyPr>
          <a:lstStyle/>
          <a:p>
            <a:r>
              <a:rPr lang="zh-CN" altLang="en-US" sz="2800" dirty="0">
                <a:solidFill>
                  <a:schemeClr val="bg1"/>
                </a:solidFill>
                <a:latin typeface="+mn-lt"/>
                <a:ea typeface="+mn-ea"/>
              </a:rPr>
              <a:t>沃尔夫</a:t>
            </a:r>
            <a:r>
              <a:rPr lang="en-US" altLang="zh-CN" sz="2800" dirty="0">
                <a:solidFill>
                  <a:schemeClr val="bg1"/>
                </a:solidFill>
                <a:latin typeface="+mn-lt"/>
                <a:ea typeface="+mn-ea"/>
              </a:rPr>
              <a:t>-</a:t>
            </a:r>
            <a:r>
              <a:rPr lang="zh-CN" altLang="en-US" sz="2800" dirty="0">
                <a:solidFill>
                  <a:schemeClr val="bg1"/>
                </a:solidFill>
                <a:latin typeface="+mn-lt"/>
                <a:ea typeface="+mn-ea"/>
              </a:rPr>
              <a:t>拉叶</a:t>
            </a:r>
            <a:r>
              <a:rPr lang="en-US" altLang="zh-CN" sz="2800" dirty="0">
                <a:solidFill>
                  <a:schemeClr val="bg1"/>
                </a:solidFill>
                <a:latin typeface="+mn-lt"/>
                <a:ea typeface="+mn-ea"/>
              </a:rPr>
              <a:t>(WR)</a:t>
            </a:r>
            <a:r>
              <a:rPr lang="zh-CN" altLang="en-US" sz="2800" dirty="0">
                <a:solidFill>
                  <a:schemeClr val="bg1"/>
                </a:solidFill>
                <a:latin typeface="+mn-lt"/>
                <a:ea typeface="+mn-ea"/>
              </a:rPr>
              <a:t>星</a:t>
            </a:r>
          </a:p>
        </p:txBody>
      </p:sp>
      <p:sp>
        <p:nvSpPr>
          <p:cNvPr id="4" name="文本框 3"/>
          <p:cNvSpPr txBox="1"/>
          <p:nvPr/>
        </p:nvSpPr>
        <p:spPr>
          <a:xfrm>
            <a:off x="4632325" y="5734348"/>
            <a:ext cx="4083094" cy="954107"/>
          </a:xfrm>
          <a:prstGeom prst="rect">
            <a:avLst/>
          </a:prstGeom>
          <a:noFill/>
        </p:spPr>
        <p:txBody>
          <a:bodyPr wrap="square" rtlCol="0">
            <a:spAutoFit/>
          </a:bodyPr>
          <a:lstStyle/>
          <a:p>
            <a:r>
              <a:rPr lang="zh-CN" altLang="en-US" sz="2800" dirty="0">
                <a:solidFill>
                  <a:schemeClr val="bg1"/>
                </a:solidFill>
                <a:latin typeface="+mn-lt"/>
                <a:ea typeface="+mn-ea"/>
              </a:rPr>
              <a:t>高光度蓝变星 </a:t>
            </a:r>
            <a:r>
              <a:rPr lang="en-US" altLang="zh-CN" sz="2800" dirty="0">
                <a:solidFill>
                  <a:schemeClr val="bg1"/>
                </a:solidFill>
                <a:latin typeface="+mn-lt"/>
                <a:ea typeface="+mn-ea"/>
              </a:rPr>
              <a:t>[LBV</a:t>
            </a:r>
            <a:r>
              <a:rPr lang="en-US" altLang="zh-CN" sz="2800" dirty="0" smtClean="0">
                <a:solidFill>
                  <a:schemeClr val="bg1"/>
                </a:solidFill>
                <a:latin typeface="+mn-lt"/>
                <a:ea typeface="+mn-ea"/>
              </a:rPr>
              <a:t>]</a:t>
            </a:r>
            <a:r>
              <a:rPr lang="zh-CN" altLang="en-US" sz="2800" dirty="0" smtClean="0">
                <a:solidFill>
                  <a:schemeClr val="bg1"/>
                </a:solidFill>
                <a:latin typeface="+mn-lt"/>
                <a:ea typeface="+mn-ea"/>
              </a:rPr>
              <a:t>：船底座</a:t>
            </a:r>
            <a:r>
              <a:rPr lang="en-US" altLang="zh-CN" sz="2800" dirty="0" smtClean="0">
                <a:solidFill>
                  <a:schemeClr val="bg1"/>
                </a:solidFill>
                <a:latin typeface="+mn-lt"/>
                <a:ea typeface="+mn-ea"/>
              </a:rPr>
              <a:t>7</a:t>
            </a:r>
            <a:endParaRPr lang="zh-CN" altLang="en-US" sz="2800" dirty="0">
              <a:solidFill>
                <a:schemeClr val="bg1"/>
              </a:solidFill>
              <a:latin typeface="+mn-lt"/>
              <a:ea typeface="+mn-ea"/>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p:txBody>
          <a:bodyPr/>
          <a:lstStyle/>
          <a:p>
            <a:pPr algn="ctr"/>
            <a:r>
              <a:rPr lang="en-US" altLang="zh-CN" sz="4400" dirty="0" smtClean="0">
                <a:latin typeface="Arial" panose="020B0604020202020204" pitchFamily="34" charset="0"/>
              </a:rPr>
              <a:t>3</a:t>
            </a:r>
            <a:r>
              <a:rPr lang="zh-CN" altLang="en-US" sz="4400" dirty="0" smtClean="0">
                <a:latin typeface="Arial" panose="020B0604020202020204" pitchFamily="34" charset="0"/>
              </a:rPr>
              <a:t>、星团：恒星演化的快照</a:t>
            </a:r>
          </a:p>
        </p:txBody>
      </p:sp>
      <p:sp>
        <p:nvSpPr>
          <p:cNvPr id="75779" name="Rectangle 3"/>
          <p:cNvSpPr>
            <a:spLocks noGrp="1" noChangeArrowheads="1"/>
          </p:cNvSpPr>
          <p:nvPr>
            <p:ph type="body" idx="4294967295"/>
          </p:nvPr>
        </p:nvSpPr>
        <p:spPr>
          <a:xfrm>
            <a:off x="179388" y="1124744"/>
            <a:ext cx="8763000" cy="1584176"/>
          </a:xfrm>
        </p:spPr>
        <p:txBody>
          <a:bodyPr/>
          <a:lstStyle/>
          <a:p>
            <a:r>
              <a:rPr lang="zh-CN" altLang="en-US" dirty="0" smtClean="0"/>
              <a:t>星团的存在为恒星大量同时形成提供观测证据</a:t>
            </a:r>
            <a:endParaRPr lang="en-US" altLang="zh-CN" dirty="0" smtClean="0"/>
          </a:p>
          <a:p>
            <a:r>
              <a:rPr lang="zh-CN" altLang="en-US" dirty="0" smtClean="0"/>
              <a:t>星团（化学成分同，质量不同）为恒星演化理论提供观测证据</a:t>
            </a:r>
          </a:p>
        </p:txBody>
      </p:sp>
      <p:pic>
        <p:nvPicPr>
          <p:cNvPr id="757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85" y="2924944"/>
            <a:ext cx="3348037" cy="333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769" y="2924944"/>
            <a:ext cx="3338635" cy="333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82" name="Text Box 6"/>
          <p:cNvSpPr txBox="1">
            <a:spLocks noChangeArrowheads="1"/>
          </p:cNvSpPr>
          <p:nvPr/>
        </p:nvSpPr>
        <p:spPr bwMode="auto">
          <a:xfrm>
            <a:off x="1331909" y="5567039"/>
            <a:ext cx="25923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t>球状星团 </a:t>
            </a:r>
            <a:r>
              <a:rPr lang="en-US" altLang="zh-CN" dirty="0"/>
              <a:t>M9</a:t>
            </a:r>
          </a:p>
        </p:txBody>
      </p:sp>
      <p:sp>
        <p:nvSpPr>
          <p:cNvPr id="75783" name="Text Box 7"/>
          <p:cNvSpPr txBox="1">
            <a:spLocks noChangeArrowheads="1"/>
          </p:cNvSpPr>
          <p:nvPr/>
        </p:nvSpPr>
        <p:spPr bwMode="auto">
          <a:xfrm>
            <a:off x="4860032" y="5567039"/>
            <a:ext cx="38163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t>疏散星团 </a:t>
            </a:r>
            <a:r>
              <a:rPr lang="en-US" altLang="zh-CN" dirty="0"/>
              <a:t>NGC 290</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p:txBody>
          <a:bodyPr/>
          <a:lstStyle/>
          <a:p>
            <a:pPr algn="ctr"/>
            <a:r>
              <a:rPr lang="zh-CN" altLang="en-US" sz="4400" b="0" dirty="0" smtClean="0"/>
              <a:t>十分年轻星团的</a:t>
            </a:r>
            <a:r>
              <a:rPr lang="en-US" altLang="zh-CN" sz="4400" b="0" dirty="0" smtClean="0"/>
              <a:t>H-R</a:t>
            </a:r>
            <a:r>
              <a:rPr lang="zh-CN" altLang="en-US" sz="4400" b="0" dirty="0" smtClean="0"/>
              <a:t>图</a:t>
            </a:r>
          </a:p>
        </p:txBody>
      </p:sp>
      <p:sp>
        <p:nvSpPr>
          <p:cNvPr id="77827" name="Rectangle 3"/>
          <p:cNvSpPr>
            <a:spLocks noGrp="1" noChangeArrowheads="1"/>
          </p:cNvSpPr>
          <p:nvPr>
            <p:ph type="body" idx="4294967295"/>
          </p:nvPr>
        </p:nvSpPr>
        <p:spPr>
          <a:xfrm>
            <a:off x="179388" y="981075"/>
            <a:ext cx="8763000" cy="1727200"/>
          </a:xfrm>
        </p:spPr>
        <p:txBody>
          <a:bodyPr/>
          <a:lstStyle/>
          <a:p>
            <a:r>
              <a:rPr lang="en-US" altLang="zh-CN" dirty="0" smtClean="0"/>
              <a:t>O</a:t>
            </a:r>
            <a:r>
              <a:rPr lang="zh-CN" altLang="en-US" dirty="0" smtClean="0"/>
              <a:t>、</a:t>
            </a:r>
            <a:r>
              <a:rPr lang="en-US" altLang="zh-CN" dirty="0" smtClean="0"/>
              <a:t>B</a:t>
            </a:r>
            <a:r>
              <a:rPr lang="zh-CN" altLang="en-US" dirty="0" smtClean="0"/>
              <a:t>、</a:t>
            </a:r>
            <a:r>
              <a:rPr lang="en-US" altLang="zh-CN" dirty="0" smtClean="0"/>
              <a:t>A</a:t>
            </a:r>
            <a:r>
              <a:rPr lang="zh-CN" altLang="en-US" dirty="0" smtClean="0"/>
              <a:t>型恒星在主序带上</a:t>
            </a:r>
          </a:p>
          <a:p>
            <a:r>
              <a:rPr lang="en-US" altLang="zh-CN" dirty="0" smtClean="0"/>
              <a:t>F-M</a:t>
            </a:r>
            <a:r>
              <a:rPr lang="zh-CN" altLang="en-US" dirty="0" smtClean="0"/>
              <a:t>型恒星仍在演化为主序恒星的进程中</a:t>
            </a:r>
          </a:p>
          <a:p>
            <a:r>
              <a:rPr lang="zh-CN" altLang="en-US" dirty="0" smtClean="0"/>
              <a:t>无红巨星、白矮星等</a:t>
            </a:r>
          </a:p>
        </p:txBody>
      </p:sp>
      <p:pic>
        <p:nvPicPr>
          <p:cNvPr id="77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852738"/>
            <a:ext cx="3813175" cy="379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2708275"/>
            <a:ext cx="4716462" cy="394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30" name="文本框 1"/>
          <p:cNvSpPr txBox="1">
            <a:spLocks noChangeArrowheads="1"/>
          </p:cNvSpPr>
          <p:nvPr/>
        </p:nvSpPr>
        <p:spPr bwMode="auto">
          <a:xfrm>
            <a:off x="8456613" y="3190039"/>
            <a:ext cx="68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FFFF00"/>
                </a:solidFill>
                <a:latin typeface="黑体" panose="02010609060101010101" pitchFamily="49" charset="-122"/>
              </a:rPr>
              <a:t>原恒星</a:t>
            </a:r>
          </a:p>
        </p:txBody>
      </p:sp>
      <p:sp>
        <p:nvSpPr>
          <p:cNvPr id="2" name="文本框 1"/>
          <p:cNvSpPr txBox="1"/>
          <p:nvPr/>
        </p:nvSpPr>
        <p:spPr>
          <a:xfrm>
            <a:off x="1259632" y="6052849"/>
            <a:ext cx="2448272" cy="584775"/>
          </a:xfrm>
          <a:prstGeom prst="rect">
            <a:avLst/>
          </a:prstGeom>
          <a:noFill/>
        </p:spPr>
        <p:txBody>
          <a:bodyPr wrap="square" rtlCol="0">
            <a:spAutoFit/>
          </a:bodyPr>
          <a:lstStyle/>
          <a:p>
            <a:r>
              <a:rPr lang="en-US" altLang="zh-CN" sz="3200" dirty="0">
                <a:solidFill>
                  <a:schemeClr val="bg1"/>
                </a:solidFill>
              </a:rPr>
              <a:t>NGC 6530</a:t>
            </a:r>
            <a:endParaRPr lang="zh-CN" altLang="en-US" sz="3200" dirty="0">
              <a:solidFill>
                <a:schemeClr val="bg1"/>
              </a:solidFil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p:txBody>
          <a:bodyPr/>
          <a:lstStyle/>
          <a:p>
            <a:pPr algn="ctr"/>
            <a:r>
              <a:rPr lang="zh-CN" altLang="en-US" sz="4400" b="0" dirty="0" smtClean="0"/>
              <a:t>相当年老球状星团的</a:t>
            </a:r>
            <a:r>
              <a:rPr lang="en-US" altLang="zh-CN" sz="4400" b="0" dirty="0" smtClean="0"/>
              <a:t>H-R</a:t>
            </a:r>
            <a:r>
              <a:rPr lang="zh-CN" altLang="en-US" sz="4400" b="0" dirty="0" smtClean="0"/>
              <a:t>图</a:t>
            </a:r>
          </a:p>
        </p:txBody>
      </p:sp>
      <p:sp>
        <p:nvSpPr>
          <p:cNvPr id="79875" name="Rectangle 3"/>
          <p:cNvSpPr>
            <a:spLocks noGrp="1" noChangeArrowheads="1"/>
          </p:cNvSpPr>
          <p:nvPr>
            <p:ph type="body" idx="4294967295"/>
          </p:nvPr>
        </p:nvSpPr>
        <p:spPr/>
        <p:txBody>
          <a:bodyPr/>
          <a:lstStyle/>
          <a:p>
            <a:r>
              <a:rPr lang="zh-CN" altLang="en-US" dirty="0" smtClean="0"/>
              <a:t>主序带上无高质量恒星</a:t>
            </a:r>
          </a:p>
          <a:p>
            <a:r>
              <a:rPr lang="zh-CN" altLang="en-US" dirty="0" smtClean="0"/>
              <a:t>有</a:t>
            </a:r>
            <a:r>
              <a:rPr lang="en-US" altLang="zh-CN" dirty="0" smtClean="0"/>
              <a:t>HB</a:t>
            </a:r>
            <a:r>
              <a:rPr lang="zh-CN" altLang="en-US" dirty="0" smtClean="0"/>
              <a:t>、红巨星、</a:t>
            </a:r>
            <a:r>
              <a:rPr lang="en-US" altLang="zh-CN" dirty="0" smtClean="0"/>
              <a:t>AGB</a:t>
            </a:r>
          </a:p>
          <a:p>
            <a:r>
              <a:rPr lang="zh-CN" altLang="en-US" dirty="0" smtClean="0"/>
              <a:t>很低质量主序恒星</a:t>
            </a:r>
          </a:p>
          <a:p>
            <a:r>
              <a:rPr lang="zh-CN" altLang="en-US" dirty="0" smtClean="0"/>
              <a:t>年龄</a:t>
            </a:r>
            <a:r>
              <a:rPr lang="en-US" altLang="zh-CN" dirty="0" smtClean="0"/>
              <a:t>~120</a:t>
            </a:r>
            <a:r>
              <a:rPr lang="zh-CN" altLang="en-US" dirty="0" smtClean="0"/>
              <a:t>亿年</a:t>
            </a:r>
          </a:p>
        </p:txBody>
      </p:sp>
      <p:pic>
        <p:nvPicPr>
          <p:cNvPr id="798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857" y="2192337"/>
            <a:ext cx="4894262" cy="431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429000"/>
            <a:ext cx="316547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638499" y="5920800"/>
            <a:ext cx="1152128" cy="584775"/>
          </a:xfrm>
          <a:prstGeom prst="rect">
            <a:avLst/>
          </a:prstGeom>
          <a:noFill/>
        </p:spPr>
        <p:txBody>
          <a:bodyPr wrap="square" rtlCol="0">
            <a:spAutoFit/>
          </a:bodyPr>
          <a:lstStyle/>
          <a:p>
            <a:r>
              <a:rPr lang="en-US" altLang="zh-CN" sz="3200" dirty="0">
                <a:solidFill>
                  <a:schemeClr val="bg1"/>
                </a:solidFill>
              </a:rPr>
              <a:t>M55</a:t>
            </a:r>
            <a:endParaRPr lang="zh-CN" altLang="en-US" sz="3200" dirty="0">
              <a:solidFill>
                <a:schemeClr val="bg1"/>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p:txBody>
          <a:bodyPr/>
          <a:lstStyle/>
          <a:p>
            <a:pPr algn="ctr"/>
            <a:r>
              <a:rPr lang="zh-CN" altLang="en-US" sz="4000" b="0" dirty="0" smtClean="0"/>
              <a:t>星团演化模型与观测比较</a:t>
            </a:r>
          </a:p>
        </p:txBody>
      </p:sp>
      <p:sp>
        <p:nvSpPr>
          <p:cNvPr id="81923" name="Rectangle 3"/>
          <p:cNvSpPr>
            <a:spLocks noGrp="1" noChangeArrowheads="1"/>
          </p:cNvSpPr>
          <p:nvPr>
            <p:ph type="body" idx="4294967295"/>
          </p:nvPr>
        </p:nvSpPr>
        <p:spPr>
          <a:xfrm>
            <a:off x="179388" y="981075"/>
            <a:ext cx="8763000" cy="1061441"/>
          </a:xfrm>
        </p:spPr>
        <p:txBody>
          <a:bodyPr/>
          <a:lstStyle/>
          <a:p>
            <a:pPr marL="0" indent="0">
              <a:buNone/>
            </a:pPr>
            <a:r>
              <a:rPr lang="zh-CN" altLang="en-US" dirty="0" smtClean="0">
                <a:solidFill>
                  <a:srgbClr val="FFFF00"/>
                </a:solidFill>
              </a:rPr>
              <a:t>主序结束点</a:t>
            </a:r>
            <a:r>
              <a:rPr lang="zh-CN" altLang="en-US" dirty="0" smtClean="0"/>
              <a:t>：仍在主序带上的最高质量恒星的位置，随时间移向更低质量恒星，确定</a:t>
            </a:r>
            <a:r>
              <a:rPr lang="zh-CN" altLang="en-US" dirty="0" smtClean="0">
                <a:solidFill>
                  <a:srgbClr val="FFFF00"/>
                </a:solidFill>
              </a:rPr>
              <a:t>星团年龄</a:t>
            </a:r>
          </a:p>
        </p:txBody>
      </p:sp>
      <p:pic>
        <p:nvPicPr>
          <p:cNvPr id="819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948" y="2132856"/>
            <a:ext cx="5846762" cy="461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5" name="Text Box 7"/>
          <p:cNvSpPr txBox="1">
            <a:spLocks noChangeArrowheads="1"/>
          </p:cNvSpPr>
          <p:nvPr/>
        </p:nvSpPr>
        <p:spPr bwMode="auto">
          <a:xfrm>
            <a:off x="250825" y="3284538"/>
            <a:ext cx="266541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黑体" panose="02010609060101010101" pitchFamily="49" charset="-122"/>
              </a:rPr>
              <a:t>包含</a:t>
            </a:r>
            <a:r>
              <a:rPr lang="en-US" altLang="zh-CN" dirty="0">
                <a:latin typeface="黑体" panose="02010609060101010101" pitchFamily="49" charset="-122"/>
              </a:rPr>
              <a:t>4</a:t>
            </a:r>
            <a:r>
              <a:rPr lang="zh-CN" altLang="en-US" dirty="0">
                <a:latin typeface="黑体" panose="02010609060101010101" pitchFamily="49" charset="-122"/>
              </a:rPr>
              <a:t>万个太阳丰度恒星的星团的</a:t>
            </a:r>
            <a:r>
              <a:rPr lang="zh-CN" altLang="en-US" dirty="0" smtClean="0">
                <a:latin typeface="黑体" panose="02010609060101010101" pitchFamily="49" charset="-122"/>
              </a:rPr>
              <a:t>演化模拟</a:t>
            </a:r>
            <a:endParaRPr lang="zh-CN" altLang="en-US" dirty="0">
              <a:latin typeface="黑体" panose="02010609060101010101" pitchFamily="49" charset="-122"/>
            </a:endParaRPr>
          </a:p>
        </p:txBody>
      </p:sp>
      <p:sp>
        <p:nvSpPr>
          <p:cNvPr id="2" name="椭圆 1"/>
          <p:cNvSpPr/>
          <p:nvPr/>
        </p:nvSpPr>
        <p:spPr bwMode="auto">
          <a:xfrm>
            <a:off x="3739005" y="5190760"/>
            <a:ext cx="337691" cy="311761"/>
          </a:xfrm>
          <a:prstGeom prst="ellipse">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华文行楷"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zh-CN" altLang="en-US" sz="4400" smtClean="0"/>
              <a:t>教材学习</a:t>
            </a:r>
          </a:p>
        </p:txBody>
      </p:sp>
      <p:sp>
        <p:nvSpPr>
          <p:cNvPr id="19459" name="Rectangle 3"/>
          <p:cNvSpPr>
            <a:spLocks noGrp="1" noChangeArrowheads="1"/>
          </p:cNvSpPr>
          <p:nvPr>
            <p:ph type="body" idx="4294967295"/>
          </p:nvPr>
        </p:nvSpPr>
        <p:spPr>
          <a:xfrm>
            <a:off x="179388" y="1557338"/>
            <a:ext cx="8763000" cy="4681537"/>
          </a:xfrm>
        </p:spPr>
        <p:txBody>
          <a:bodyPr/>
          <a:lstStyle/>
          <a:p>
            <a:r>
              <a:rPr lang="en-US" altLang="zh-CN" smtClean="0"/>
              <a:t>Chapter 17  Evolution of High-Mass Stars</a:t>
            </a:r>
          </a:p>
          <a:p>
            <a:endParaRPr lang="en-US" altLang="zh-CN" smtClean="0"/>
          </a:p>
          <a:p>
            <a:r>
              <a:rPr lang="en-US" altLang="zh-CN" smtClean="0"/>
              <a:t>Chapter 18  Relativity and Black Holes</a:t>
            </a:r>
          </a:p>
          <a:p>
            <a:pPr lvl="1"/>
            <a:r>
              <a:rPr lang="en-US" altLang="zh-CN" smtClean="0"/>
              <a:t>18.4  Black Holes</a:t>
            </a:r>
          </a:p>
          <a:p>
            <a:pPr lvl="1"/>
            <a:r>
              <a:rPr lang="en-US" altLang="zh-CN" smtClean="0"/>
              <a:t>18.5  Origins: Gamma-Ray Bursts</a:t>
            </a:r>
            <a:endParaRPr lang="zh-CN" altLang="en-US" smtClean="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395288" y="333375"/>
            <a:ext cx="8534400" cy="685800"/>
          </a:xfrm>
        </p:spPr>
        <p:txBody>
          <a:bodyPr/>
          <a:lstStyle/>
          <a:p>
            <a:pPr algn="l" eaLnBrk="1" hangingPunct="1"/>
            <a:r>
              <a:rPr lang="en-US" altLang="zh-CN" u="none" dirty="0" smtClean="0">
                <a:latin typeface="Arial" panose="020B0604020202020204" pitchFamily="34" charset="0"/>
              </a:rPr>
              <a:t>4</a:t>
            </a:r>
            <a:r>
              <a:rPr lang="zh-CN" altLang="en-US" u="none" dirty="0" smtClean="0">
                <a:latin typeface="Arial" panose="020B0604020202020204" pitchFamily="34" charset="0"/>
              </a:rPr>
              <a:t>、超新星与超新星遗迹</a:t>
            </a:r>
            <a:endParaRPr lang="en-US" altLang="zh-CN" u="none" dirty="0" smtClean="0">
              <a:latin typeface="Arial" panose="020B0604020202020204" pitchFamily="34" charset="0"/>
            </a:endParaRPr>
          </a:p>
        </p:txBody>
      </p:sp>
      <p:sp>
        <p:nvSpPr>
          <p:cNvPr id="86019" name="Rectangle 3"/>
          <p:cNvSpPr>
            <a:spLocks noGrp="1" noChangeArrowheads="1"/>
          </p:cNvSpPr>
          <p:nvPr>
            <p:ph type="body" idx="1"/>
          </p:nvPr>
        </p:nvSpPr>
        <p:spPr>
          <a:xfrm>
            <a:off x="179388" y="1125538"/>
            <a:ext cx="6477000" cy="1727200"/>
          </a:xfrm>
        </p:spPr>
        <p:txBody>
          <a:bodyPr/>
          <a:lstStyle/>
          <a:p>
            <a:pPr eaLnBrk="1" hangingPunct="1">
              <a:buFont typeface="Wingdings" panose="05000000000000000000" pitchFamily="2" charset="2"/>
              <a:buNone/>
            </a:pPr>
            <a:r>
              <a:rPr lang="zh-CN" altLang="en-US" dirty="0" smtClean="0"/>
              <a:t>《后汉书-天文志》关于公元185年半人马座超新星的历史记载是目前世界上最早的超新星记录</a:t>
            </a:r>
          </a:p>
        </p:txBody>
      </p:sp>
      <p:pic>
        <p:nvPicPr>
          <p:cNvPr id="86020" name="Picture 4" descr="f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260350"/>
            <a:ext cx="1684338" cy="641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6" descr="http://b.hiphotos.baidu.com/baike/c0%3Dbaike92%2C5%2C5%2C92%2C30/sign=d30a5c06a60f4bfb98dd960662261395/b7003af33a87e9506422c0f512385343faf2b211931394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997200"/>
            <a:ext cx="3698875"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8" descr="http://d.hiphotos.baidu.com/baike/c0%3Dbaike72%2C5%2C5%2C72%2C24/sign=46e24459d539b60059c307e588395e4f/4610b912c8fcc3ce90d18e899245d688d53f8794a4c2084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3213100"/>
            <a:ext cx="23812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b="0" dirty="0" smtClean="0"/>
              <a:t>历史上的超新星</a:t>
            </a:r>
          </a:p>
        </p:txBody>
      </p:sp>
      <p:graphicFrame>
        <p:nvGraphicFramePr>
          <p:cNvPr id="437323" name="Group 75"/>
          <p:cNvGraphicFramePr>
            <a:graphicFrameLocks noGrp="1"/>
          </p:cNvGraphicFramePr>
          <p:nvPr>
            <p:ph type="body" idx="1"/>
          </p:nvPr>
        </p:nvGraphicFramePr>
        <p:xfrm>
          <a:off x="179388" y="1052513"/>
          <a:ext cx="8763000" cy="5333998"/>
        </p:xfrm>
        <a:graphic>
          <a:graphicData uri="http://schemas.openxmlformats.org/drawingml/2006/table">
            <a:tbl>
              <a:tblPr/>
              <a:tblGrid>
                <a:gridCol w="2152650">
                  <a:extLst>
                    <a:ext uri="{9D8B030D-6E8A-4147-A177-3AD203B41FA5}">
                      <a16:colId xmlns:a16="http://schemas.microsoft.com/office/drawing/2014/main" val="20000"/>
                    </a:ext>
                  </a:extLst>
                </a:gridCol>
                <a:gridCol w="22288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425501">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chemeClr val="bg1"/>
                          </a:solidFill>
                          <a:effectLst/>
                          <a:latin typeface="Arial" charset="0"/>
                          <a:ea typeface="黑体" pitchFamily="2" charset="-122"/>
                        </a:rPr>
                        <a:t>爆发时间 </a:t>
                      </a:r>
                      <a:r>
                        <a:rPr kumimoji="0" lang="zh-CN" altLang="en-US" sz="2000" b="0" i="0" u="none" strike="noStrike" cap="none" normalizeH="0" baseline="0" dirty="0" smtClean="0">
                          <a:ln>
                            <a:noFill/>
                          </a:ln>
                          <a:solidFill>
                            <a:schemeClr val="bg1"/>
                          </a:solidFill>
                          <a:effectLst/>
                          <a:latin typeface="Times New Roman" pitchFamily="18" charset="0"/>
                          <a:ea typeface="黑体" pitchFamily="2" charset="-122"/>
                        </a:rPr>
                        <a:t>(</a:t>
                      </a:r>
                      <a:r>
                        <a:rPr kumimoji="0" lang="en-US" altLang="zh-CN" sz="2000" b="0" i="0" u="none" strike="noStrike" cap="none" normalizeH="0" baseline="0" dirty="0" smtClean="0">
                          <a:ln>
                            <a:noFill/>
                          </a:ln>
                          <a:solidFill>
                            <a:schemeClr val="bg1"/>
                          </a:solidFill>
                          <a:effectLst/>
                          <a:latin typeface="Times New Roman" pitchFamily="18" charset="0"/>
                          <a:ea typeface="黑体" pitchFamily="2" charset="-122"/>
                        </a:rPr>
                        <a:t>AD)</a:t>
                      </a:r>
                      <a:r>
                        <a:rPr kumimoji="0" lang="en-US" altLang="zh-CN" sz="2000" b="0" i="0" u="none" strike="noStrike" cap="none" normalizeH="0" baseline="0" dirty="0" smtClean="0">
                          <a:ln>
                            <a:noFill/>
                          </a:ln>
                          <a:solidFill>
                            <a:schemeClr val="bg1"/>
                          </a:solidFill>
                          <a:effectLst/>
                          <a:latin typeface="Arial" charset="0"/>
                          <a:ea typeface="黑体" pitchFamily="2" charset="-122"/>
                        </a:rPr>
                        <a:t> </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Arial" charset="0"/>
                          <a:ea typeface="黑体" pitchFamily="2" charset="-122"/>
                        </a:rPr>
                        <a:t> 亮度极大视星等</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Arial" charset="0"/>
                          <a:ea typeface="黑体" pitchFamily="2" charset="-122"/>
                        </a:rPr>
                        <a:t>  发现者</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Arial" charset="0"/>
                          <a:ea typeface="黑体" pitchFamily="2" charset="-122"/>
                        </a:rPr>
                        <a:t>    遗迹</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185 ?</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rgbClr val="00FF00"/>
                          </a:solidFill>
                          <a:effectLst/>
                          <a:latin typeface="Times New Roman" pitchFamily="18" charset="0"/>
                          <a:ea typeface="黑体" pitchFamily="2" charset="-122"/>
                        </a:rPr>
                        <a:t>－8</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中国天文学家</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rgbClr val="00FF00"/>
                          </a:solidFill>
                          <a:effectLst/>
                          <a:latin typeface="Times New Roman" pitchFamily="18" charset="0"/>
                          <a:ea typeface="黑体" pitchFamily="2" charset="-122"/>
                        </a:rPr>
                        <a:t>RCW 86</a:t>
                      </a:r>
                      <a:endParaRPr kumimoji="0" lang="zh-CN" altLang="en-US" sz="2000" b="0" i="0" u="none" strike="noStrike" cap="none" normalizeH="0" baseline="0" smtClean="0">
                        <a:ln>
                          <a:noFill/>
                        </a:ln>
                        <a:solidFill>
                          <a:srgbClr val="00FF00"/>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8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bg1"/>
                          </a:solidFill>
                          <a:effectLst/>
                          <a:latin typeface="Times New Roman" pitchFamily="18" charset="0"/>
                          <a:ea typeface="黑体" pitchFamily="2" charset="-122"/>
                        </a:rPr>
                        <a:t>386</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en-US" sz="2000" b="0" i="0" u="none" strike="noStrike" cap="none" normalizeH="0" baseline="0" smtClean="0">
                        <a:ln>
                          <a:noFill/>
                        </a:ln>
                        <a:solidFill>
                          <a:schemeClr val="bg1"/>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中国天文学家</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bg1"/>
                          </a:solidFill>
                          <a:effectLst/>
                          <a:latin typeface="Times New Roman" pitchFamily="18" charset="0"/>
                          <a:ea typeface="黑体" pitchFamily="2" charset="-122"/>
                        </a:rPr>
                        <a:t>SNR G11.2-0.3</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9628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393</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chemeClr val="bg1"/>
                          </a:solidFill>
                          <a:effectLst/>
                          <a:latin typeface="Times New Roman" pitchFamily="18" charset="0"/>
                          <a:ea typeface="黑体" pitchFamily="2" charset="-122"/>
                        </a:rPr>
                        <a:t>中国天文学家</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bg1"/>
                          </a:solidFill>
                          <a:effectLst/>
                          <a:latin typeface="Times New Roman" pitchFamily="18" charset="0"/>
                          <a:ea typeface="黑体" pitchFamily="2" charset="-122"/>
                        </a:rPr>
                        <a:t>RX J1713.7-3946?</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851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837 ?</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－8 ?</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中国天文学家</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bg1"/>
                          </a:solidFill>
                          <a:effectLst/>
                          <a:latin typeface="Times New Roman" pitchFamily="18" charset="0"/>
                          <a:ea typeface="黑体" pitchFamily="2" charset="-122"/>
                        </a:rPr>
                        <a:t>IC 443</a:t>
                      </a:r>
                      <a:endParaRPr kumimoji="0" lang="zh-CN" altLang="en-US" sz="2000" b="0" i="0" u="none" strike="noStrike" cap="none" normalizeH="0" baseline="0" smtClean="0">
                        <a:ln>
                          <a:noFill/>
                        </a:ln>
                        <a:solidFill>
                          <a:schemeClr val="bg1"/>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1851">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1006</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－10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中国、其他国</a:t>
                      </a:r>
                      <a:endParaRPr kumimoji="0" lang="en-US" altLang="zh-CN" sz="2000" b="0" i="0" u="none" strike="noStrike" cap="none" normalizeH="0" baseline="0" dirty="0" smtClean="0">
                        <a:ln>
                          <a:noFill/>
                        </a:ln>
                        <a:solidFill>
                          <a:srgbClr val="00FF00"/>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dirty="0" smtClean="0">
                          <a:ln>
                            <a:noFill/>
                          </a:ln>
                          <a:solidFill>
                            <a:srgbClr val="00FF00"/>
                          </a:solidFill>
                          <a:effectLst/>
                          <a:latin typeface="Times New Roman" pitchFamily="18" charset="0"/>
                          <a:ea typeface="黑体" pitchFamily="2" charset="-122"/>
                        </a:rPr>
                        <a:t>SN 1006   </a:t>
                      </a:r>
                      <a:r>
                        <a:rPr kumimoji="0" lang="en-US" altLang="zh-CN" sz="2000" b="0" i="0" u="none" strike="noStrike" cap="none" normalizeH="0" baseline="0" dirty="0" err="1" smtClean="0">
                          <a:ln>
                            <a:noFill/>
                          </a:ln>
                          <a:solidFill>
                            <a:srgbClr val="00FF00"/>
                          </a:solidFill>
                          <a:effectLst/>
                          <a:latin typeface="Times New Roman" pitchFamily="18" charset="0"/>
                          <a:ea typeface="黑体" pitchFamily="2" charset="-122"/>
                        </a:rPr>
                        <a:t>Ia</a:t>
                      </a: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型</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8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1054</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rgbClr val="00FF00"/>
                          </a:solidFill>
                          <a:effectLst/>
                          <a:latin typeface="Times New Roman" pitchFamily="18" charset="0"/>
                          <a:ea typeface="黑体" pitchFamily="2" charset="-122"/>
                        </a:rPr>
                        <a:t>－5</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中</a:t>
                      </a:r>
                      <a:r>
                        <a:rPr kumimoji="0" lang="en-US" altLang="zh-CN" sz="2000" b="0" i="0" u="none" strike="noStrike" cap="none" normalizeH="0" baseline="0" dirty="0" smtClean="0">
                          <a:ln>
                            <a:noFill/>
                          </a:ln>
                          <a:solidFill>
                            <a:srgbClr val="00FF00"/>
                          </a:solidFill>
                          <a:effectLst/>
                          <a:latin typeface="Times New Roman" pitchFamily="18" charset="0"/>
                          <a:ea typeface="黑体" pitchFamily="2" charset="-122"/>
                        </a:rPr>
                        <a:t>/</a:t>
                      </a: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日</a:t>
                      </a:r>
                      <a:r>
                        <a:rPr kumimoji="0" lang="en-US" altLang="zh-CN" sz="2000" b="0" i="0" u="none" strike="noStrike" cap="none" normalizeH="0" baseline="0" dirty="0" smtClean="0">
                          <a:ln>
                            <a:noFill/>
                          </a:ln>
                          <a:solidFill>
                            <a:srgbClr val="00FF00"/>
                          </a:solidFill>
                          <a:effectLst/>
                          <a:latin typeface="Times New Roman" pitchFamily="18" charset="0"/>
                          <a:ea typeface="黑体" pitchFamily="2" charset="-122"/>
                        </a:rPr>
                        <a:t>/</a:t>
                      </a: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阿天文学家</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dirty="0" smtClean="0">
                          <a:ln>
                            <a:noFill/>
                          </a:ln>
                          <a:solidFill>
                            <a:srgbClr val="00FF00"/>
                          </a:solidFill>
                          <a:effectLst/>
                          <a:latin typeface="Times New Roman" pitchFamily="18" charset="0"/>
                          <a:ea typeface="黑体" pitchFamily="2" charset="-122"/>
                        </a:rPr>
                        <a:t>Crab Nebula</a:t>
                      </a:r>
                      <a:endPar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922">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1181</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中/日天文学家</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bg1"/>
                          </a:solidFill>
                          <a:effectLst/>
                          <a:latin typeface="Times New Roman" pitchFamily="18" charset="0"/>
                          <a:ea typeface="黑体" pitchFamily="2" charset="-122"/>
                        </a:rPr>
                        <a:t>3C 58</a:t>
                      </a:r>
                      <a:endParaRPr kumimoji="0" lang="zh-CN" altLang="en-US" sz="2000" b="0" i="0" u="none" strike="noStrike" cap="none" normalizeH="0" baseline="0" smtClean="0">
                        <a:ln>
                          <a:noFill/>
                        </a:ln>
                        <a:solidFill>
                          <a:schemeClr val="bg1"/>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8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bg1"/>
                          </a:solidFill>
                          <a:effectLst/>
                          <a:latin typeface="Times New Roman" pitchFamily="18" charset="0"/>
                          <a:ea typeface="黑体" pitchFamily="2" charset="-122"/>
                        </a:rPr>
                        <a:t>1320</a:t>
                      </a: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en-US" sz="2000" b="0" i="0" u="none" strike="noStrike" cap="none" normalizeH="0" baseline="0" smtClean="0">
                        <a:ln>
                          <a:noFill/>
                        </a:ln>
                        <a:solidFill>
                          <a:schemeClr val="bg1"/>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chemeClr val="bg1"/>
                          </a:solidFill>
                          <a:effectLst/>
                          <a:latin typeface="Times New Roman" pitchFamily="18" charset="0"/>
                          <a:ea typeface="黑体" pitchFamily="2" charset="-122"/>
                        </a:rPr>
                        <a:t>无记录</a:t>
                      </a:r>
                      <a:endParaRPr kumimoji="0" lang="en-US" altLang="zh-CN" sz="2000" b="0" i="0" u="none" strike="noStrike" cap="none" normalizeH="0" baseline="0" dirty="0" smtClean="0">
                        <a:ln>
                          <a:noFill/>
                        </a:ln>
                        <a:solidFill>
                          <a:schemeClr val="bg1"/>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bg1"/>
                          </a:solidFill>
                          <a:effectLst/>
                          <a:latin typeface="Times New Roman" pitchFamily="18" charset="0"/>
                          <a:ea typeface="黑体" pitchFamily="2" charset="-122"/>
                        </a:rPr>
                        <a:t>RX J0852.0-4622</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r h="396922">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rgbClr val="FFFF00"/>
                          </a:solidFill>
                          <a:effectLst/>
                          <a:latin typeface="Times New Roman" pitchFamily="18" charset="0"/>
                          <a:ea typeface="黑体" pitchFamily="2" charset="-122"/>
                        </a:rPr>
                        <a:t>1572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rgbClr val="FFFF00"/>
                          </a:solidFill>
                          <a:effectLst/>
                          <a:latin typeface="Times New Roman" pitchFamily="18" charset="0"/>
                          <a:ea typeface="黑体" pitchFamily="2" charset="-122"/>
                        </a:rPr>
                        <a:t>－4</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dirty="0" err="1" smtClean="0">
                          <a:ln>
                            <a:noFill/>
                          </a:ln>
                          <a:solidFill>
                            <a:srgbClr val="FFFF00"/>
                          </a:solidFill>
                          <a:effectLst/>
                          <a:latin typeface="Times New Roman" pitchFamily="18" charset="0"/>
                          <a:ea typeface="黑体" pitchFamily="2" charset="-122"/>
                        </a:rPr>
                        <a:t>Tycho</a:t>
                      </a:r>
                      <a:r>
                        <a:rPr kumimoji="0" lang="en-US" altLang="zh-CN" sz="2000" b="0" i="0" u="none" strike="noStrike" cap="none" normalizeH="0" baseline="0" dirty="0" smtClean="0">
                          <a:ln>
                            <a:noFill/>
                          </a:ln>
                          <a:solidFill>
                            <a:srgbClr val="FFFF00"/>
                          </a:solidFill>
                          <a:effectLst/>
                          <a:latin typeface="Times New Roman" pitchFamily="18" charset="0"/>
                          <a:ea typeface="黑体" pitchFamily="2" charset="-122"/>
                        </a:rPr>
                        <a:t> Brahe</a:t>
                      </a:r>
                      <a:endParaRPr kumimoji="0" lang="zh-CN" altLang="en-US" sz="2000" b="0" i="0" u="none" strike="noStrike" cap="none" normalizeH="0" baseline="0" dirty="0" smtClean="0">
                        <a:ln>
                          <a:noFill/>
                        </a:ln>
                        <a:solidFill>
                          <a:srgbClr val="FFFF00"/>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rgbClr val="FFFF00"/>
                          </a:solidFill>
                          <a:effectLst/>
                          <a:latin typeface="Times New Roman" pitchFamily="18" charset="0"/>
                          <a:ea typeface="黑体" pitchFamily="2" charset="-122"/>
                        </a:rPr>
                        <a:t>Tycho</a:t>
                      </a:r>
                      <a:endParaRPr kumimoji="0" lang="zh-CN" altLang="en-US" sz="2000" b="0" i="0" u="none" strike="noStrike" cap="none" normalizeH="0" baseline="0" smtClean="0">
                        <a:ln>
                          <a:noFill/>
                        </a:ln>
                        <a:solidFill>
                          <a:srgbClr val="FFFF00"/>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31851">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rgbClr val="FFFF00"/>
                          </a:solidFill>
                          <a:effectLst/>
                          <a:latin typeface="Times New Roman" pitchFamily="18" charset="0"/>
                          <a:ea typeface="黑体" pitchFamily="2" charset="-122"/>
                        </a:rPr>
                        <a:t>1604</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rgbClr val="FFFF00"/>
                          </a:solidFill>
                          <a:effectLst/>
                          <a:latin typeface="Times New Roman" pitchFamily="18" charset="0"/>
                          <a:ea typeface="黑体" pitchFamily="2" charset="-122"/>
                        </a:rPr>
                        <a:t>－3</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dirty="0" err="1" smtClean="0">
                          <a:ln>
                            <a:noFill/>
                          </a:ln>
                          <a:solidFill>
                            <a:srgbClr val="FFFF00"/>
                          </a:solidFill>
                          <a:effectLst/>
                          <a:latin typeface="Times New Roman" pitchFamily="18" charset="0"/>
                          <a:ea typeface="黑体" pitchFamily="2" charset="-122"/>
                        </a:rPr>
                        <a:t>Kepler</a:t>
                      </a:r>
                      <a:endParaRPr kumimoji="0" lang="zh-CN" altLang="en-US" sz="2000" b="0" i="0" u="none" strike="noStrike" cap="none" normalizeH="0" baseline="0" dirty="0" smtClean="0">
                        <a:ln>
                          <a:noFill/>
                        </a:ln>
                        <a:solidFill>
                          <a:srgbClr val="FFFF00"/>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rgbClr val="FFFF00"/>
                          </a:solidFill>
                          <a:effectLst/>
                          <a:latin typeface="Times New Roman" pitchFamily="18" charset="0"/>
                          <a:ea typeface="黑体" pitchFamily="2" charset="-122"/>
                        </a:rPr>
                        <a:t>Kepler</a:t>
                      </a:r>
                      <a:endParaRPr kumimoji="0" lang="zh-CN" altLang="en-US" sz="2000" b="0" i="0" u="none" strike="noStrike" cap="none" normalizeH="0" baseline="0" smtClean="0">
                        <a:ln>
                          <a:noFill/>
                        </a:ln>
                        <a:solidFill>
                          <a:srgbClr val="FFFF00"/>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6287">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bg1"/>
                          </a:solidFill>
                          <a:effectLst/>
                          <a:latin typeface="Times New Roman" pitchFamily="18" charset="0"/>
                          <a:ea typeface="黑体" pitchFamily="2" charset="-122"/>
                        </a:rPr>
                        <a:t>1667-1680</a:t>
                      </a: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smtClean="0">
                          <a:ln>
                            <a:noFill/>
                          </a:ln>
                          <a:solidFill>
                            <a:schemeClr val="bg1"/>
                          </a:solidFill>
                          <a:effectLst/>
                          <a:latin typeface="Times New Roman" pitchFamily="18" charset="0"/>
                          <a:ea typeface="黑体" pitchFamily="2" charset="-122"/>
                        </a:rPr>
                        <a:t>5 ?</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dirty="0" smtClean="0">
                          <a:ln>
                            <a:noFill/>
                          </a:ln>
                          <a:solidFill>
                            <a:schemeClr val="bg1"/>
                          </a:solidFill>
                          <a:effectLst/>
                          <a:latin typeface="Times New Roman" pitchFamily="18" charset="0"/>
                          <a:ea typeface="黑体" pitchFamily="2" charset="-122"/>
                        </a:rPr>
                        <a:t>John </a:t>
                      </a:r>
                      <a:r>
                        <a:rPr kumimoji="0" lang="en-US" altLang="zh-CN" sz="2000" b="0" i="0" u="none" strike="noStrike" cap="none" normalizeH="0" baseline="0" dirty="0" err="1" smtClean="0">
                          <a:ln>
                            <a:noFill/>
                          </a:ln>
                          <a:solidFill>
                            <a:schemeClr val="bg1"/>
                          </a:solidFill>
                          <a:effectLst/>
                          <a:latin typeface="Times New Roman" pitchFamily="18" charset="0"/>
                          <a:ea typeface="黑体" pitchFamily="2" charset="-122"/>
                        </a:rPr>
                        <a:t>lamsteed</a:t>
                      </a:r>
                      <a:endParaRPr kumimoji="0" lang="zh-CN" altLang="en-US" sz="2000" b="0" i="0" u="none" strike="noStrike" cap="none" normalizeH="0" baseline="0" dirty="0" smtClean="0">
                        <a:ln>
                          <a:noFill/>
                        </a:ln>
                        <a:solidFill>
                          <a:schemeClr val="bg1"/>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smtClean="0">
                          <a:ln>
                            <a:noFill/>
                          </a:ln>
                          <a:solidFill>
                            <a:schemeClr val="bg1"/>
                          </a:solidFill>
                          <a:effectLst/>
                          <a:latin typeface="Times New Roman" pitchFamily="18" charset="0"/>
                          <a:ea typeface="黑体" pitchFamily="2" charset="-122"/>
                        </a:rPr>
                        <a:t>Cas A</a:t>
                      </a:r>
                      <a:endParaRPr kumimoji="0" lang="zh-CN" altLang="en-US" sz="2000" b="0" i="0" u="none" strike="noStrike" cap="none" normalizeH="0" baseline="0" smtClean="0">
                        <a:ln>
                          <a:noFill/>
                        </a:ln>
                        <a:solidFill>
                          <a:schemeClr val="bg1"/>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74719">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1987</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rPr>
                        <a:t>+2.9</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dirty="0" smtClean="0">
                          <a:ln>
                            <a:noFill/>
                          </a:ln>
                          <a:solidFill>
                            <a:srgbClr val="00FF00"/>
                          </a:solidFill>
                          <a:effectLst/>
                          <a:latin typeface="Times New Roman" pitchFamily="18" charset="0"/>
                          <a:ea typeface="黑体" pitchFamily="2" charset="-122"/>
                        </a:rPr>
                        <a:t>Ian Shelton</a:t>
                      </a:r>
                      <a:endPar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0" i="0" u="none" strike="noStrike" cap="none" normalizeH="0" baseline="0" dirty="0" smtClean="0">
                          <a:ln>
                            <a:noFill/>
                          </a:ln>
                          <a:solidFill>
                            <a:srgbClr val="00FF00"/>
                          </a:solidFill>
                          <a:effectLst/>
                          <a:latin typeface="Times New Roman" pitchFamily="18" charset="0"/>
                          <a:ea typeface="黑体" pitchFamily="2" charset="-122"/>
                        </a:rPr>
                        <a:t>SN 1987A</a:t>
                      </a:r>
                      <a:endParaRPr kumimoji="0" lang="zh-CN" altLang="en-US" sz="2000" b="0" i="0" u="none" strike="noStrike" cap="none" normalizeH="0" baseline="0" dirty="0" smtClean="0">
                        <a:ln>
                          <a:noFill/>
                        </a:ln>
                        <a:solidFill>
                          <a:srgbClr val="00FF00"/>
                        </a:solidFill>
                        <a:effectLst/>
                        <a:latin typeface="Times New Roman" pitchFamily="18" charset="0"/>
                        <a:ea typeface="黑体"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sz="4400" b="0" dirty="0" smtClean="0">
                <a:latin typeface="Times New Roman" panose="02020603050405020304" pitchFamily="18" charset="0"/>
              </a:rPr>
              <a:t>超新星的命名</a:t>
            </a:r>
            <a:endParaRPr lang="en-US" altLang="zh-CN" sz="4400" b="0" dirty="0" smtClean="0">
              <a:latin typeface="Times New Roman" panose="02020603050405020304" pitchFamily="18" charset="0"/>
            </a:endParaRPr>
          </a:p>
        </p:txBody>
      </p:sp>
      <p:sp>
        <p:nvSpPr>
          <p:cNvPr id="91139" name="Rectangle 3"/>
          <p:cNvSpPr>
            <a:spLocks noGrp="1" noChangeArrowheads="1"/>
          </p:cNvSpPr>
          <p:nvPr>
            <p:ph type="body" idx="1"/>
          </p:nvPr>
        </p:nvSpPr>
        <p:spPr/>
        <p:txBody>
          <a:bodyPr/>
          <a:lstStyle/>
          <a:p>
            <a:pPr eaLnBrk="1" hangingPunct="1"/>
            <a:r>
              <a:rPr lang="en-US" altLang="zh-CN" sz="3600" dirty="0" smtClean="0">
                <a:latin typeface="Times New Roman" panose="02020603050405020304" pitchFamily="18" charset="0"/>
              </a:rPr>
              <a:t>SN+</a:t>
            </a:r>
            <a:r>
              <a:rPr lang="zh-CN" altLang="en-US" sz="3600" dirty="0" smtClean="0">
                <a:latin typeface="Times New Roman" panose="02020603050405020304" pitchFamily="18" charset="0"/>
              </a:rPr>
              <a:t>年份+</a:t>
            </a:r>
            <a:r>
              <a:rPr lang="en-US" altLang="zh-CN" sz="3600" dirty="0" smtClean="0">
                <a:latin typeface="Times New Roman" panose="02020603050405020304" pitchFamily="18" charset="0"/>
              </a:rPr>
              <a:t>A, B, </a:t>
            </a:r>
            <a:r>
              <a:rPr lang="en-US" altLang="zh-CN" sz="3600" dirty="0" smtClean="0"/>
              <a:t>…</a:t>
            </a:r>
            <a:r>
              <a:rPr lang="en-US" altLang="zh-CN" sz="3600" dirty="0" smtClean="0">
                <a:latin typeface="Times New Roman" panose="02020603050405020304" pitchFamily="18" charset="0"/>
              </a:rPr>
              <a:t>., Z </a:t>
            </a:r>
          </a:p>
          <a:p>
            <a:pPr lvl="1" eaLnBrk="1" hangingPunct="1"/>
            <a:r>
              <a:rPr lang="zh-CN" altLang="en-US" sz="3200" dirty="0" smtClean="0">
                <a:latin typeface="Times New Roman" panose="02020603050405020304" pitchFamily="18" charset="0"/>
              </a:rPr>
              <a:t> 例如 </a:t>
            </a:r>
            <a:r>
              <a:rPr lang="en-US" altLang="zh-CN" sz="3200" dirty="0" smtClean="0">
                <a:latin typeface="Times New Roman" panose="02020603050405020304" pitchFamily="18" charset="0"/>
              </a:rPr>
              <a:t>SN 1987A</a:t>
            </a:r>
          </a:p>
          <a:p>
            <a:pPr eaLnBrk="1" hangingPunct="1"/>
            <a:r>
              <a:rPr lang="en-US" altLang="zh-CN" sz="3600" dirty="0" smtClean="0">
                <a:latin typeface="Times New Roman" panose="02020603050405020304" pitchFamily="18" charset="0"/>
              </a:rPr>
              <a:t>SN+</a:t>
            </a:r>
            <a:r>
              <a:rPr lang="zh-CN" altLang="en-US" sz="3600" dirty="0" smtClean="0">
                <a:latin typeface="Times New Roman" panose="02020603050405020304" pitchFamily="18" charset="0"/>
              </a:rPr>
              <a:t>年份 + </a:t>
            </a:r>
            <a:r>
              <a:rPr lang="en-US" altLang="zh-CN" sz="3600" dirty="0" smtClean="0">
                <a:latin typeface="Times New Roman" panose="02020603050405020304" pitchFamily="18" charset="0"/>
              </a:rPr>
              <a:t>aa, ab,</a:t>
            </a:r>
            <a:r>
              <a:rPr lang="en-US" altLang="zh-CN" sz="3600" dirty="0" smtClean="0"/>
              <a:t>…</a:t>
            </a:r>
            <a:r>
              <a:rPr lang="en-US" altLang="zh-CN" sz="3600" dirty="0" err="1" smtClean="0">
                <a:latin typeface="Times New Roman" panose="02020603050405020304" pitchFamily="18" charset="0"/>
              </a:rPr>
              <a:t>az</a:t>
            </a:r>
            <a:r>
              <a:rPr lang="en-US" altLang="zh-CN" sz="3600" dirty="0" smtClean="0">
                <a:latin typeface="Times New Roman" panose="02020603050405020304" pitchFamily="18" charset="0"/>
              </a:rPr>
              <a:t>； </a:t>
            </a:r>
            <a:r>
              <a:rPr lang="en-US" altLang="zh-CN" sz="3600" dirty="0" err="1" smtClean="0">
                <a:latin typeface="Times New Roman" panose="02020603050405020304" pitchFamily="18" charset="0"/>
              </a:rPr>
              <a:t>ba</a:t>
            </a:r>
            <a:r>
              <a:rPr lang="en-US" altLang="zh-CN" sz="3600" dirty="0" smtClean="0">
                <a:latin typeface="Times New Roman" panose="02020603050405020304" pitchFamily="18" charset="0"/>
              </a:rPr>
              <a:t>,</a:t>
            </a:r>
            <a:r>
              <a:rPr lang="en-US" altLang="zh-CN" sz="3600" dirty="0" smtClean="0"/>
              <a:t>…</a:t>
            </a:r>
            <a:r>
              <a:rPr lang="en-US" altLang="zh-CN" sz="3600" dirty="0" err="1" smtClean="0">
                <a:latin typeface="Times New Roman" panose="02020603050405020304" pitchFamily="18" charset="0"/>
              </a:rPr>
              <a:t>bz</a:t>
            </a:r>
            <a:r>
              <a:rPr lang="en-US" altLang="zh-CN" sz="3600" dirty="0" smtClean="0">
                <a:latin typeface="Times New Roman" panose="02020603050405020304" pitchFamily="18" charset="0"/>
              </a:rPr>
              <a:t>；</a:t>
            </a:r>
            <a:r>
              <a:rPr lang="en-US" altLang="zh-CN" sz="3600" dirty="0" smtClean="0"/>
              <a:t>……</a:t>
            </a:r>
            <a:r>
              <a:rPr lang="en-US" altLang="zh-CN" sz="3600" dirty="0" smtClean="0">
                <a:latin typeface="Times New Roman" panose="02020603050405020304" pitchFamily="18" charset="0"/>
              </a:rPr>
              <a:t>，</a:t>
            </a:r>
            <a:r>
              <a:rPr lang="en-US" altLang="zh-CN" sz="3600" dirty="0" err="1" smtClean="0">
                <a:latin typeface="Times New Roman" panose="02020603050405020304" pitchFamily="18" charset="0"/>
              </a:rPr>
              <a:t>za</a:t>
            </a:r>
            <a:r>
              <a:rPr lang="en-US" altLang="zh-CN" sz="3600" dirty="0" smtClean="0">
                <a:latin typeface="Times New Roman" panose="02020603050405020304" pitchFamily="18" charset="0"/>
              </a:rPr>
              <a:t>,</a:t>
            </a:r>
            <a:r>
              <a:rPr lang="en-US" altLang="zh-CN" sz="3600" dirty="0" smtClean="0"/>
              <a:t>…</a:t>
            </a:r>
            <a:r>
              <a:rPr lang="en-US" altLang="zh-CN" sz="3600" dirty="0" err="1" smtClean="0">
                <a:latin typeface="Times New Roman" panose="02020603050405020304" pitchFamily="18" charset="0"/>
              </a:rPr>
              <a:t>zz</a:t>
            </a:r>
            <a:r>
              <a:rPr lang="en-US" altLang="zh-CN" sz="3600" dirty="0" smtClean="0">
                <a:latin typeface="Times New Roman" panose="02020603050405020304" pitchFamily="18" charset="0"/>
              </a:rPr>
              <a:t> </a:t>
            </a:r>
          </a:p>
          <a:p>
            <a:pPr lvl="1" eaLnBrk="1" hangingPunct="1"/>
            <a:r>
              <a:rPr lang="zh-CN" altLang="en-US" sz="3200" dirty="0" smtClean="0">
                <a:latin typeface="Times New Roman" panose="02020603050405020304" pitchFamily="18" charset="0"/>
              </a:rPr>
              <a:t> 例如 </a:t>
            </a:r>
            <a:r>
              <a:rPr lang="en-US" altLang="zh-CN" sz="3200" dirty="0" smtClean="0">
                <a:latin typeface="Times New Roman" panose="02020603050405020304" pitchFamily="18" charset="0"/>
              </a:rPr>
              <a:t>SN 1998bu</a:t>
            </a:r>
          </a:p>
          <a:p>
            <a:pPr eaLnBrk="1" hangingPunct="1"/>
            <a:r>
              <a:rPr lang="zh-CN" altLang="en-US" sz="3600" dirty="0" smtClean="0">
                <a:latin typeface="Times New Roman" panose="02020603050405020304" pitchFamily="18" charset="0"/>
              </a:rPr>
              <a:t>目前，每年发现大约数千颗</a:t>
            </a:r>
            <a:endParaRPr lang="en-US" altLang="zh-CN" sz="3600" dirty="0" smtClean="0">
              <a:latin typeface="Times New Roman" panose="02020603050405020304" pitchFamily="18" charset="0"/>
            </a:endParaRPr>
          </a:p>
          <a:p>
            <a:pPr lvl="1" eaLnBrk="1" hangingPunct="1"/>
            <a:r>
              <a:rPr lang="en-US" altLang="zh-CN" sz="3200" dirty="0">
                <a:latin typeface="Times New Roman" panose="02020603050405020304" pitchFamily="18" charset="0"/>
              </a:rPr>
              <a:t>SN+</a:t>
            </a:r>
            <a:r>
              <a:rPr lang="zh-CN" altLang="en-US" sz="3200" dirty="0">
                <a:latin typeface="Times New Roman" panose="02020603050405020304" pitchFamily="18" charset="0"/>
              </a:rPr>
              <a:t>年份 + </a:t>
            </a:r>
            <a:r>
              <a:rPr lang="en-US" altLang="zh-CN" sz="3200" dirty="0" err="1" smtClean="0">
                <a:latin typeface="Times New Roman" panose="02020603050405020304" pitchFamily="18" charset="0"/>
              </a:rPr>
              <a:t>aaa</a:t>
            </a:r>
            <a:r>
              <a:rPr lang="en-US" altLang="zh-CN" sz="3200" dirty="0" smtClean="0">
                <a:latin typeface="Times New Roman" panose="02020603050405020304" pitchFamily="18" charset="0"/>
              </a:rPr>
              <a:t>, …</a:t>
            </a:r>
            <a:endParaRPr lang="zh-CN" altLang="en-US" sz="3200" dirty="0" smtClean="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sz="4400" b="0" dirty="0" smtClean="0"/>
              <a:t>超新星的主要特征</a:t>
            </a:r>
          </a:p>
        </p:txBody>
      </p:sp>
      <p:sp>
        <p:nvSpPr>
          <p:cNvPr id="93187" name="Rectangle 3"/>
          <p:cNvSpPr>
            <a:spLocks noGrp="1" noChangeArrowheads="1"/>
          </p:cNvSpPr>
          <p:nvPr>
            <p:ph type="body" idx="1"/>
          </p:nvPr>
        </p:nvSpPr>
        <p:spPr>
          <a:xfrm>
            <a:off x="179388" y="1125538"/>
            <a:ext cx="8763000" cy="5113337"/>
          </a:xfrm>
        </p:spPr>
        <p:txBody>
          <a:bodyPr/>
          <a:lstStyle/>
          <a:p>
            <a:pPr eaLnBrk="1" hangingPunct="1">
              <a:spcBef>
                <a:spcPct val="50000"/>
              </a:spcBef>
            </a:pPr>
            <a:r>
              <a:rPr lang="zh-CN" altLang="en-US" dirty="0" smtClean="0"/>
              <a:t>光度 </a:t>
            </a:r>
            <a:r>
              <a:rPr lang="en-US" altLang="zh-CN" dirty="0" smtClean="0"/>
              <a:t>~10</a:t>
            </a:r>
            <a:r>
              <a:rPr lang="en-US" altLang="zh-CN" baseline="30000" dirty="0" smtClean="0"/>
              <a:t>10</a:t>
            </a:r>
            <a:r>
              <a:rPr lang="en-US" altLang="zh-CN" dirty="0" smtClean="0"/>
              <a:t> </a:t>
            </a:r>
            <a:r>
              <a:rPr lang="en-US" altLang="zh-CN" i="1" dirty="0" smtClean="0"/>
              <a:t>L</a:t>
            </a:r>
            <a:r>
              <a:rPr lang="en-US" altLang="zh-CN" baseline="-30000" dirty="0" smtClean="0"/>
              <a:t>⊙</a:t>
            </a:r>
            <a:r>
              <a:rPr lang="en-US" altLang="zh-CN" dirty="0" smtClean="0"/>
              <a:t>  </a:t>
            </a:r>
          </a:p>
          <a:p>
            <a:pPr algn="just" eaLnBrk="1" hangingPunct="1">
              <a:spcBef>
                <a:spcPct val="50000"/>
              </a:spcBef>
            </a:pPr>
            <a:r>
              <a:rPr lang="zh-CN" altLang="en-US" dirty="0" smtClean="0"/>
              <a:t>几星期内很亮，易在遥远星系内被观测到</a:t>
            </a:r>
          </a:p>
          <a:p>
            <a:pPr algn="just" eaLnBrk="1" hangingPunct="1">
              <a:spcBef>
                <a:spcPct val="50000"/>
              </a:spcBef>
            </a:pPr>
            <a:r>
              <a:rPr lang="zh-CN" altLang="en-US" dirty="0" smtClean="0"/>
              <a:t>爆发能量：中微子</a:t>
            </a:r>
            <a:r>
              <a:rPr lang="en-US" altLang="zh-CN" dirty="0" smtClean="0"/>
              <a:t>~99%</a:t>
            </a:r>
            <a:r>
              <a:rPr lang="zh-CN" altLang="en-US" dirty="0" smtClean="0"/>
              <a:t>（核坍缩），动能</a:t>
            </a:r>
            <a:r>
              <a:rPr lang="en-US" altLang="zh-CN" dirty="0" smtClean="0"/>
              <a:t>~1% </a:t>
            </a:r>
            <a:r>
              <a:rPr lang="zh-CN" altLang="en-US" dirty="0" smtClean="0"/>
              <a:t>，辐射</a:t>
            </a:r>
            <a:r>
              <a:rPr lang="en-US" altLang="zh-CN" dirty="0" smtClean="0"/>
              <a:t>~0.01%</a:t>
            </a:r>
            <a:r>
              <a:rPr lang="zh-CN" altLang="en-US" dirty="0" smtClean="0"/>
              <a:t>（放射性元素衰变）</a:t>
            </a:r>
          </a:p>
          <a:p>
            <a:pPr eaLnBrk="1" hangingPunct="1">
              <a:spcBef>
                <a:spcPct val="50000"/>
              </a:spcBef>
            </a:pPr>
            <a:r>
              <a:rPr lang="zh-CN" altLang="en-US" dirty="0" smtClean="0"/>
              <a:t>产物：膨胀气壳（超新星遗迹）+ 致密天体（中子星</a:t>
            </a:r>
            <a:r>
              <a:rPr lang="en-US" altLang="zh-CN" dirty="0" smtClean="0"/>
              <a:t>[</a:t>
            </a:r>
            <a:r>
              <a:rPr lang="zh-CN" altLang="en-US" dirty="0" smtClean="0"/>
              <a:t>脉冲星</a:t>
            </a:r>
            <a:r>
              <a:rPr lang="en-US" altLang="zh-CN" dirty="0" smtClean="0"/>
              <a:t>]</a:t>
            </a:r>
            <a:r>
              <a:rPr lang="zh-CN" altLang="en-US" dirty="0" smtClean="0"/>
              <a:t>或黑洞）</a:t>
            </a:r>
          </a:p>
          <a:p>
            <a:pPr lvl="1" eaLnBrk="1" hangingPunct="1">
              <a:spcBef>
                <a:spcPct val="50000"/>
              </a:spcBef>
            </a:pPr>
            <a:r>
              <a:rPr lang="en-US" altLang="zh-CN" sz="3200" dirty="0" err="1" smtClean="0"/>
              <a:t>Ia</a:t>
            </a:r>
            <a:r>
              <a:rPr lang="zh-CN" altLang="en-US" sz="3200" dirty="0" smtClean="0"/>
              <a:t>型无致密</a:t>
            </a:r>
            <a:r>
              <a:rPr lang="zh-CN" altLang="en-US" sz="3200" dirty="0"/>
              <a:t>天体</a:t>
            </a:r>
            <a:endParaRPr lang="zh-CN" altLang="en-US" sz="3200" dirty="0" smtClean="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zh-CN" altLang="en-US" sz="4400" b="0" dirty="0" smtClean="0"/>
              <a:t>超新星的观测分类</a:t>
            </a:r>
          </a:p>
        </p:txBody>
      </p:sp>
      <p:sp>
        <p:nvSpPr>
          <p:cNvPr id="96259" name="Rectangle 3"/>
          <p:cNvSpPr>
            <a:spLocks noGrp="1" noChangeArrowheads="1"/>
          </p:cNvSpPr>
          <p:nvPr>
            <p:ph type="body" idx="1"/>
          </p:nvPr>
        </p:nvSpPr>
        <p:spPr>
          <a:xfrm>
            <a:off x="250825" y="476250"/>
            <a:ext cx="4414838" cy="3024188"/>
          </a:xfrm>
        </p:spPr>
        <p:txBody>
          <a:bodyPr/>
          <a:lstStyle/>
          <a:p>
            <a:pPr eaLnBrk="1" hangingPunct="1">
              <a:lnSpc>
                <a:spcPct val="90000"/>
              </a:lnSpc>
            </a:pPr>
            <a:r>
              <a:rPr lang="zh-CN" altLang="en-US" dirty="0" smtClean="0">
                <a:latin typeface="Times New Roman" panose="02020603050405020304" pitchFamily="18" charset="0"/>
              </a:rPr>
              <a:t>由谱线特征分类：</a:t>
            </a:r>
          </a:p>
          <a:p>
            <a:pPr lvl="1" eaLnBrk="1" hangingPunct="1">
              <a:lnSpc>
                <a:spcPct val="90000"/>
              </a:lnSpc>
            </a:pPr>
            <a:r>
              <a:rPr lang="en-US" altLang="zh-CN" dirty="0" smtClean="0">
                <a:latin typeface="Times New Roman" panose="02020603050405020304" pitchFamily="18" charset="0"/>
              </a:rPr>
              <a:t>I</a:t>
            </a:r>
            <a:r>
              <a:rPr lang="zh-CN" altLang="en-US" dirty="0" smtClean="0">
                <a:latin typeface="Times New Roman" panose="02020603050405020304" pitchFamily="18" charset="0"/>
              </a:rPr>
              <a:t>型(</a:t>
            </a:r>
            <a:r>
              <a:rPr lang="en-US" altLang="zh-CN" dirty="0" err="1" smtClean="0">
                <a:latin typeface="Times New Roman" panose="02020603050405020304" pitchFamily="18" charset="0"/>
              </a:rPr>
              <a:t>Ia</a:t>
            </a:r>
            <a:r>
              <a:rPr lang="en-US" altLang="zh-CN" dirty="0" smtClean="0">
                <a:latin typeface="Times New Roman" panose="02020603050405020304" pitchFamily="18" charset="0"/>
              </a:rPr>
              <a:t>, </a:t>
            </a:r>
            <a:r>
              <a:rPr lang="en-US" altLang="zh-CN" dirty="0" err="1" smtClean="0">
                <a:latin typeface="Times New Roman" panose="02020603050405020304" pitchFamily="18" charset="0"/>
              </a:rPr>
              <a:t>Ib</a:t>
            </a:r>
            <a:r>
              <a:rPr lang="en-US" altLang="zh-CN" dirty="0" smtClean="0">
                <a:latin typeface="Times New Roman" panose="02020603050405020304" pitchFamily="18" charset="0"/>
              </a:rPr>
              <a:t>/</a:t>
            </a:r>
            <a:r>
              <a:rPr lang="en-US" altLang="zh-CN" dirty="0" err="1" smtClean="0">
                <a:latin typeface="Times New Roman" panose="02020603050405020304" pitchFamily="18" charset="0"/>
              </a:rPr>
              <a:t>Ic</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：无</a:t>
            </a:r>
            <a:r>
              <a:rPr lang="en-US" altLang="zh-CN" dirty="0" smtClean="0">
                <a:latin typeface="Times New Roman" panose="02020603050405020304" pitchFamily="18" charset="0"/>
              </a:rPr>
              <a:t>H</a:t>
            </a:r>
            <a:r>
              <a:rPr lang="zh-CN" altLang="en-US" dirty="0" smtClean="0">
                <a:latin typeface="Times New Roman" panose="02020603050405020304" pitchFamily="18" charset="0"/>
              </a:rPr>
              <a:t>线</a:t>
            </a:r>
          </a:p>
          <a:p>
            <a:pPr lvl="1" eaLnBrk="1" hangingPunct="1">
              <a:lnSpc>
                <a:spcPct val="90000"/>
              </a:lnSpc>
            </a:pPr>
            <a:r>
              <a:rPr lang="en-US" altLang="zh-CN" dirty="0" smtClean="0">
                <a:latin typeface="Times New Roman" panose="02020603050405020304" pitchFamily="18" charset="0"/>
              </a:rPr>
              <a:t>II</a:t>
            </a:r>
            <a:r>
              <a:rPr lang="zh-CN" altLang="en-US" dirty="0" smtClean="0">
                <a:latin typeface="Times New Roman" panose="02020603050405020304" pitchFamily="18" charset="0"/>
              </a:rPr>
              <a:t>型：有</a:t>
            </a:r>
            <a:r>
              <a:rPr lang="en-US" altLang="zh-CN" dirty="0" smtClean="0">
                <a:latin typeface="Times New Roman" panose="02020603050405020304" pitchFamily="18" charset="0"/>
              </a:rPr>
              <a:t>H</a:t>
            </a:r>
            <a:r>
              <a:rPr lang="zh-CN" altLang="en-US" dirty="0" smtClean="0">
                <a:latin typeface="Times New Roman" panose="02020603050405020304" pitchFamily="18" charset="0"/>
              </a:rPr>
              <a:t>线</a:t>
            </a:r>
          </a:p>
          <a:p>
            <a:pPr eaLnBrk="1" hangingPunct="1">
              <a:lnSpc>
                <a:spcPct val="90000"/>
              </a:lnSpc>
            </a:pPr>
            <a:r>
              <a:rPr lang="zh-CN" altLang="en-US" dirty="0" smtClean="0">
                <a:latin typeface="Times New Roman" panose="02020603050405020304" pitchFamily="18" charset="0"/>
              </a:rPr>
              <a:t>光变曲线不同</a:t>
            </a:r>
          </a:p>
          <a:p>
            <a:pPr lvl="1" eaLnBrk="1" hangingPunct="1">
              <a:lnSpc>
                <a:spcPct val="90000"/>
              </a:lnSpc>
            </a:pPr>
            <a:r>
              <a:rPr lang="en-US" altLang="zh-CN" dirty="0" err="1" smtClean="0">
                <a:latin typeface="Times New Roman" panose="02020603050405020304" pitchFamily="18" charset="0"/>
              </a:rPr>
              <a:t>Ia</a:t>
            </a:r>
            <a:r>
              <a:rPr lang="zh-CN" altLang="en-US" dirty="0" smtClean="0">
                <a:latin typeface="Times New Roman" panose="02020603050405020304" pitchFamily="18" charset="0"/>
              </a:rPr>
              <a:t>型：彼此非常相似</a:t>
            </a:r>
          </a:p>
          <a:p>
            <a:pPr lvl="1" eaLnBrk="1" hangingPunct="1">
              <a:lnSpc>
                <a:spcPct val="90000"/>
              </a:lnSpc>
            </a:pPr>
            <a:r>
              <a:rPr lang="en-US" altLang="zh-CN" dirty="0" smtClean="0">
                <a:latin typeface="Times New Roman" panose="02020603050405020304" pitchFamily="18" charset="0"/>
              </a:rPr>
              <a:t>II</a:t>
            </a:r>
            <a:r>
              <a:rPr lang="zh-CN" altLang="en-US" dirty="0" smtClean="0">
                <a:latin typeface="Times New Roman" panose="02020603050405020304" pitchFamily="18" charset="0"/>
              </a:rPr>
              <a:t>型：彼此相差很大</a:t>
            </a:r>
            <a:endParaRPr lang="en-US" altLang="zh-CN" dirty="0" smtClean="0">
              <a:latin typeface="Times New Roman" panose="02020603050405020304" pitchFamily="18" charset="0"/>
            </a:endParaRPr>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68413"/>
            <a:ext cx="4371975"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1" name="Picture 5" descr="Supernova Light Cur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573463"/>
            <a:ext cx="3897312"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algn="ctr" eaLnBrk="1" hangingPunct="1"/>
            <a:r>
              <a:rPr lang="zh-CN" altLang="en-US" sz="4000" b="0" dirty="0" smtClean="0"/>
              <a:t>超新星的爆发机制</a:t>
            </a:r>
          </a:p>
        </p:txBody>
      </p:sp>
      <p:sp>
        <p:nvSpPr>
          <p:cNvPr id="98307" name="Rectangle 3"/>
          <p:cNvSpPr>
            <a:spLocks noGrp="1" noChangeArrowheads="1"/>
          </p:cNvSpPr>
          <p:nvPr>
            <p:ph type="body" idx="1"/>
          </p:nvPr>
        </p:nvSpPr>
        <p:spPr>
          <a:xfrm>
            <a:off x="214313" y="857250"/>
            <a:ext cx="8763000" cy="1500188"/>
          </a:xfrm>
        </p:spPr>
        <p:txBody>
          <a:bodyPr/>
          <a:lstStyle/>
          <a:p>
            <a:pPr eaLnBrk="1" hangingPunct="1"/>
            <a:r>
              <a:rPr lang="en-US" altLang="zh-CN" dirty="0" err="1" smtClean="0"/>
              <a:t>Ia</a:t>
            </a:r>
            <a:r>
              <a:rPr lang="zh-CN" altLang="en-US" dirty="0" smtClean="0"/>
              <a:t>型（热核爆炸）超新星</a:t>
            </a:r>
            <a:r>
              <a:rPr lang="zh-CN" altLang="en-US" dirty="0"/>
              <a:t>：吸积</a:t>
            </a:r>
            <a:r>
              <a:rPr lang="zh-CN" altLang="en-US" dirty="0" smtClean="0"/>
              <a:t>白矮星（或双白矮星并合）的坍缩爆燃</a:t>
            </a:r>
          </a:p>
          <a:p>
            <a:pPr eaLnBrk="1" hangingPunct="1"/>
            <a:r>
              <a:rPr lang="en-US" altLang="zh-CN" dirty="0" err="1" smtClean="0"/>
              <a:t>Ib</a:t>
            </a:r>
            <a:r>
              <a:rPr lang="en-US" altLang="zh-CN" dirty="0" smtClean="0"/>
              <a:t>/</a:t>
            </a:r>
            <a:r>
              <a:rPr lang="en-US" altLang="zh-CN" dirty="0" err="1" smtClean="0"/>
              <a:t>Ic</a:t>
            </a:r>
            <a:r>
              <a:rPr lang="en-US" altLang="zh-CN" dirty="0"/>
              <a:t>/</a:t>
            </a:r>
            <a:r>
              <a:rPr lang="en-US" altLang="zh-CN" dirty="0" smtClean="0"/>
              <a:t>II</a:t>
            </a:r>
            <a:r>
              <a:rPr lang="zh-CN" altLang="en-US" dirty="0" smtClean="0"/>
              <a:t>型（核坍缩）超新星：高质量恒星的</a:t>
            </a:r>
            <a:r>
              <a:rPr lang="en-US" altLang="zh-CN" dirty="0" smtClean="0"/>
              <a:t>Fe</a:t>
            </a:r>
            <a:r>
              <a:rPr lang="zh-CN" altLang="en-US" dirty="0" smtClean="0"/>
              <a:t>核坍缩</a:t>
            </a:r>
          </a:p>
        </p:txBody>
      </p:sp>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427" y="2675370"/>
            <a:ext cx="6708712" cy="186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5"/>
          <p:cNvPicPr>
            <a:picLocks noChangeAspect="1" noChangeArrowheads="1"/>
          </p:cNvPicPr>
          <p:nvPr/>
        </p:nvPicPr>
        <p:blipFill>
          <a:blip r:embed="rId4">
            <a:extLst>
              <a:ext uri="{28A0092B-C50C-407E-A947-70E740481C1C}">
                <a14:useLocalDpi xmlns:a14="http://schemas.microsoft.com/office/drawing/2010/main" val="0"/>
              </a:ext>
            </a:extLst>
          </a:blip>
          <a:srcRect t="3354"/>
          <a:stretch>
            <a:fillRect/>
          </a:stretch>
        </p:blipFill>
        <p:spPr bwMode="auto">
          <a:xfrm>
            <a:off x="2255427" y="4521532"/>
            <a:ext cx="6708333" cy="217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algn="ctr" eaLnBrk="1" hangingPunct="1"/>
            <a:r>
              <a:rPr lang="en-US" altLang="zh-CN" sz="4000" b="0" dirty="0" smtClean="0">
                <a:latin typeface="Arial" panose="020B0604020202020204" pitchFamily="34" charset="0"/>
              </a:rPr>
              <a:t>SN1987A</a:t>
            </a:r>
            <a:r>
              <a:rPr lang="zh-CN" altLang="en-US" sz="4000" b="0" dirty="0" smtClean="0">
                <a:latin typeface="Arial" panose="020B0604020202020204" pitchFamily="34" charset="0"/>
              </a:rPr>
              <a:t>：</a:t>
            </a:r>
            <a:r>
              <a:rPr lang="en-US" altLang="zh-CN" sz="4000" b="0" dirty="0" smtClean="0">
                <a:latin typeface="Arial" panose="020B0604020202020204" pitchFamily="34" charset="0"/>
              </a:rPr>
              <a:t>II</a:t>
            </a:r>
            <a:r>
              <a:rPr lang="zh-CN" altLang="en-US" sz="4000" b="0" dirty="0" smtClean="0">
                <a:latin typeface="Arial" panose="020B0604020202020204" pitchFamily="34" charset="0"/>
              </a:rPr>
              <a:t>型超新星</a:t>
            </a:r>
          </a:p>
        </p:txBody>
      </p:sp>
      <p:sp>
        <p:nvSpPr>
          <p:cNvPr id="100355" name="Rectangle 3"/>
          <p:cNvSpPr>
            <a:spLocks noGrp="1" noChangeArrowheads="1"/>
          </p:cNvSpPr>
          <p:nvPr>
            <p:ph type="body" idx="1"/>
          </p:nvPr>
        </p:nvSpPr>
        <p:spPr>
          <a:xfrm>
            <a:off x="228600" y="1066800"/>
            <a:ext cx="8610600" cy="1210072"/>
          </a:xfrm>
        </p:spPr>
        <p:txBody>
          <a:bodyPr/>
          <a:lstStyle/>
          <a:p>
            <a:pPr eaLnBrk="1" hangingPunct="1"/>
            <a:r>
              <a:rPr lang="en-US" altLang="zh-CN" dirty="0" smtClean="0"/>
              <a:t>1987.2.23 </a:t>
            </a:r>
            <a:r>
              <a:rPr lang="zh-CN" altLang="en-US" dirty="0" smtClean="0"/>
              <a:t>发现于银河系的伴星系大麦哲伦云</a:t>
            </a:r>
            <a:endParaRPr lang="en-US" altLang="zh-CN" dirty="0" smtClean="0"/>
          </a:p>
          <a:p>
            <a:pPr eaLnBrk="1" hangingPunct="1"/>
            <a:r>
              <a:rPr lang="zh-CN" altLang="en-US" dirty="0" smtClean="0">
                <a:latin typeface="Arial" panose="020B0604020202020204" pitchFamily="34" charset="0"/>
              </a:rPr>
              <a:t>望远镜</a:t>
            </a:r>
            <a:r>
              <a:rPr lang="zh-CN" altLang="en-US" dirty="0">
                <a:latin typeface="Arial" panose="020B0604020202020204" pitchFamily="34" charset="0"/>
              </a:rPr>
              <a:t>发明</a:t>
            </a:r>
            <a:r>
              <a:rPr lang="zh-CN" altLang="en-US" dirty="0" smtClean="0">
                <a:latin typeface="Arial" panose="020B0604020202020204" pitchFamily="34" charset="0"/>
              </a:rPr>
              <a:t>以来裸眼</a:t>
            </a:r>
            <a:r>
              <a:rPr lang="zh-CN" altLang="en-US" dirty="0">
                <a:latin typeface="Arial" panose="020B0604020202020204" pitchFamily="34" charset="0"/>
              </a:rPr>
              <a:t>发现的</a:t>
            </a:r>
            <a:r>
              <a:rPr lang="zh-CN" altLang="en-US" dirty="0" smtClean="0">
                <a:latin typeface="Arial" panose="020B0604020202020204" pitchFamily="34" charset="0"/>
              </a:rPr>
              <a:t>惟一超新星</a:t>
            </a:r>
            <a:endParaRPr lang="en-US" altLang="zh-CN" dirty="0" smtClean="0"/>
          </a:p>
        </p:txBody>
      </p:sp>
      <p:pic>
        <p:nvPicPr>
          <p:cNvPr id="100356" name="Picture 4" descr="aat0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449108"/>
            <a:ext cx="5080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 Box 5"/>
          <p:cNvSpPr txBox="1">
            <a:spLocks noChangeArrowheads="1"/>
          </p:cNvSpPr>
          <p:nvPr/>
        </p:nvSpPr>
        <p:spPr bwMode="auto">
          <a:xfrm>
            <a:off x="898525" y="3622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宋体" panose="02010600030101010101" pitchFamily="2" charset="-122"/>
            </a:endParaRPr>
          </a:p>
        </p:txBody>
      </p:sp>
      <p:sp>
        <p:nvSpPr>
          <p:cNvPr id="100358" name="Text Box 6"/>
          <p:cNvSpPr txBox="1">
            <a:spLocks noChangeArrowheads="1"/>
          </p:cNvSpPr>
          <p:nvPr/>
        </p:nvSpPr>
        <p:spPr bwMode="auto">
          <a:xfrm>
            <a:off x="237629" y="2957614"/>
            <a:ext cx="3600078" cy="3046988"/>
          </a:xfrm>
          <a:prstGeom prst="rect">
            <a:avLst/>
          </a:prstGeom>
          <a:noFill/>
          <a:ln w="12700">
            <a:solidFill>
              <a:schemeClr val="bg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FFFF00"/>
                </a:solidFill>
              </a:rPr>
              <a:t>前身星</a:t>
            </a:r>
            <a:r>
              <a:rPr lang="zh-CN" altLang="en-US" dirty="0" smtClean="0"/>
              <a:t>：兰超巨星</a:t>
            </a:r>
            <a:endParaRPr lang="en-US" altLang="zh-CN" dirty="0"/>
          </a:p>
          <a:p>
            <a:pPr>
              <a:spcBef>
                <a:spcPct val="0"/>
              </a:spcBef>
              <a:buFontTx/>
              <a:buNone/>
            </a:pPr>
            <a:endParaRPr lang="en-US" altLang="zh-CN" dirty="0" smtClean="0"/>
          </a:p>
          <a:p>
            <a:pPr>
              <a:spcBef>
                <a:spcPct val="0"/>
              </a:spcBef>
              <a:buFontTx/>
              <a:buNone/>
            </a:pPr>
            <a:r>
              <a:rPr lang="en-US" altLang="zh-CN" dirty="0" smtClean="0"/>
              <a:t>M~20 </a:t>
            </a:r>
            <a:r>
              <a:rPr lang="en-US" altLang="zh-CN" dirty="0"/>
              <a:t>M</a:t>
            </a:r>
            <a:r>
              <a:rPr lang="en-US" altLang="zh-CN" baseline="-25000" dirty="0"/>
              <a:t>⊙</a:t>
            </a:r>
            <a:endParaRPr lang="en-US" altLang="zh-CN" dirty="0"/>
          </a:p>
          <a:p>
            <a:pPr>
              <a:spcBef>
                <a:spcPct val="0"/>
              </a:spcBef>
              <a:buFontTx/>
              <a:buNone/>
            </a:pPr>
            <a:r>
              <a:rPr lang="en-US" altLang="zh-CN" dirty="0"/>
              <a:t>L~10</a:t>
            </a:r>
            <a:r>
              <a:rPr lang="en-US" altLang="zh-CN" baseline="30000" dirty="0"/>
              <a:t>5 </a:t>
            </a:r>
            <a:r>
              <a:rPr lang="en-US" altLang="zh-CN" dirty="0"/>
              <a:t>L</a:t>
            </a:r>
            <a:r>
              <a:rPr lang="en-US" altLang="zh-CN" baseline="-25000" dirty="0"/>
              <a:t>⊙</a:t>
            </a:r>
            <a:endParaRPr lang="en-US" altLang="zh-CN" dirty="0"/>
          </a:p>
          <a:p>
            <a:pPr>
              <a:spcBef>
                <a:spcPct val="0"/>
              </a:spcBef>
              <a:buFontTx/>
              <a:buNone/>
            </a:pPr>
            <a:r>
              <a:rPr lang="en-US" altLang="zh-CN" dirty="0"/>
              <a:t>T~16,000 K,</a:t>
            </a:r>
          </a:p>
          <a:p>
            <a:pPr>
              <a:spcBef>
                <a:spcPct val="0"/>
              </a:spcBef>
              <a:buFontTx/>
              <a:buNone/>
            </a:pPr>
            <a:r>
              <a:rPr lang="en-US" altLang="zh-CN" dirty="0"/>
              <a:t>R~40 R</a:t>
            </a:r>
            <a:r>
              <a:rPr lang="en-US" altLang="zh-CN" baseline="-25000" dirty="0"/>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algn="ctr" eaLnBrk="1" hangingPunct="1"/>
            <a:r>
              <a:rPr lang="en-US" altLang="zh-CN" sz="4000" b="0" dirty="0" smtClean="0">
                <a:latin typeface="Arial" panose="020B0604020202020204" pitchFamily="34" charset="0"/>
              </a:rPr>
              <a:t>SN1987A</a:t>
            </a:r>
            <a:r>
              <a:rPr lang="zh-CN" altLang="en-US" sz="4000" b="0" dirty="0" smtClean="0">
                <a:latin typeface="Arial" panose="020B0604020202020204" pitchFamily="34" charset="0"/>
              </a:rPr>
              <a:t>：复杂（特殊）的光变曲线</a:t>
            </a:r>
            <a:endParaRPr lang="en-US" altLang="zh-CN" sz="4000" b="0" dirty="0" smtClean="0">
              <a:latin typeface="Arial" panose="020B0604020202020204" pitchFamily="34" charset="0"/>
            </a:endParaRPr>
          </a:p>
        </p:txBody>
      </p:sp>
      <p:sp>
        <p:nvSpPr>
          <p:cNvPr id="102403" name="Rectangle 3"/>
          <p:cNvSpPr>
            <a:spLocks noGrp="1" noChangeArrowheads="1"/>
          </p:cNvSpPr>
          <p:nvPr>
            <p:ph type="body" idx="1"/>
          </p:nvPr>
        </p:nvSpPr>
        <p:spPr/>
        <p:txBody>
          <a:bodyPr/>
          <a:lstStyle/>
          <a:p>
            <a:pPr eaLnBrk="1" hangingPunct="1"/>
            <a:r>
              <a:rPr lang="zh-CN" altLang="en-US" dirty="0" smtClean="0"/>
              <a:t>自初闪100天连续增量到最亮约3等星</a:t>
            </a:r>
          </a:p>
          <a:p>
            <a:pPr eaLnBrk="1" hangingPunct="1"/>
            <a:r>
              <a:rPr lang="zh-CN" altLang="en-US" dirty="0" smtClean="0"/>
              <a:t>然后快速变暗</a:t>
            </a:r>
          </a:p>
        </p:txBody>
      </p:sp>
      <p:pic>
        <p:nvPicPr>
          <p:cNvPr id="1024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904" y="2060848"/>
            <a:ext cx="5746484" cy="44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z="4000" b="0" dirty="0" smtClean="0">
                <a:latin typeface="Arial" panose="020B0604020202020204" pitchFamily="34" charset="0"/>
              </a:rPr>
              <a:t>SN1987A</a:t>
            </a:r>
            <a:r>
              <a:rPr lang="zh-CN" altLang="en-US" sz="4000" b="0" dirty="0" smtClean="0">
                <a:latin typeface="Arial" panose="020B0604020202020204" pitchFamily="34" charset="0"/>
              </a:rPr>
              <a:t>的中微子爆发</a:t>
            </a:r>
          </a:p>
        </p:txBody>
      </p:sp>
      <p:pic>
        <p:nvPicPr>
          <p:cNvPr id="1044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052736"/>
            <a:ext cx="5940660"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5"/>
          <p:cNvSpPr>
            <a:spLocks noChangeArrowheads="1"/>
          </p:cNvSpPr>
          <p:nvPr/>
        </p:nvSpPr>
        <p:spPr bwMode="auto">
          <a:xfrm>
            <a:off x="1777240" y="5191199"/>
            <a:ext cx="7094562" cy="1077218"/>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dirty="0"/>
              <a:t>在爆发前1.8-3小时，日本神冈</a:t>
            </a:r>
            <a:r>
              <a:rPr kumimoji="1" lang="en-US" altLang="zh-CN" dirty="0"/>
              <a:t>II</a:t>
            </a:r>
            <a:r>
              <a:rPr kumimoji="1" lang="zh-CN" altLang="en-US" dirty="0"/>
              <a:t>和美国 </a:t>
            </a:r>
            <a:r>
              <a:rPr kumimoji="1" lang="en-US" altLang="zh-CN" dirty="0"/>
              <a:t>IMB</a:t>
            </a:r>
            <a:r>
              <a:rPr kumimoji="1" lang="zh-CN" altLang="en-US" dirty="0"/>
              <a:t>的探测仪测量到</a:t>
            </a:r>
            <a:r>
              <a:rPr kumimoji="1" lang="zh-CN" altLang="en-US" dirty="0">
                <a:solidFill>
                  <a:srgbClr val="FFFF00"/>
                </a:solidFill>
              </a:rPr>
              <a:t>19</a:t>
            </a:r>
            <a:r>
              <a:rPr kumimoji="1" lang="zh-CN" altLang="en-US" dirty="0"/>
              <a:t>个中微子</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altLang="zh-CN" sz="4400" b="0" dirty="0" smtClean="0">
                <a:latin typeface="Arial" panose="020B0604020202020204" pitchFamily="34" charset="0"/>
              </a:rPr>
              <a:t>SN</a:t>
            </a:r>
            <a:r>
              <a:rPr lang="zh-CN" altLang="en-US" sz="4400" b="0" dirty="0" smtClean="0">
                <a:latin typeface="Arial" panose="020B0604020202020204" pitchFamily="34" charset="0"/>
              </a:rPr>
              <a:t>1987</a:t>
            </a:r>
            <a:r>
              <a:rPr lang="en-US" altLang="zh-CN" sz="4400" b="0" dirty="0" smtClean="0">
                <a:latin typeface="Arial" panose="020B0604020202020204" pitchFamily="34" charset="0"/>
              </a:rPr>
              <a:t>A</a:t>
            </a:r>
            <a:r>
              <a:rPr lang="zh-CN" altLang="en-US" sz="4400" b="0" dirty="0" smtClean="0">
                <a:latin typeface="Arial" panose="020B0604020202020204" pitchFamily="34" charset="0"/>
              </a:rPr>
              <a:t>的三环结构（</a:t>
            </a:r>
            <a:r>
              <a:rPr lang="en-US" altLang="zh-CN" sz="4400" b="0" dirty="0" smtClean="0">
                <a:latin typeface="Arial" panose="020B0604020202020204" pitchFamily="34" charset="0"/>
              </a:rPr>
              <a:t>HST</a:t>
            </a:r>
            <a:r>
              <a:rPr lang="zh-CN" altLang="en-US" sz="4400" b="0" dirty="0" smtClean="0">
                <a:latin typeface="Arial" panose="020B0604020202020204" pitchFamily="34" charset="0"/>
              </a:rPr>
              <a:t>）</a:t>
            </a:r>
          </a:p>
        </p:txBody>
      </p:sp>
      <p:sp>
        <p:nvSpPr>
          <p:cNvPr id="106499" name="Rectangle 3"/>
          <p:cNvSpPr>
            <a:spLocks noGrp="1" noChangeArrowheads="1"/>
          </p:cNvSpPr>
          <p:nvPr>
            <p:ph type="body" idx="1"/>
          </p:nvPr>
        </p:nvSpPr>
        <p:spPr>
          <a:xfrm>
            <a:off x="179388" y="1628775"/>
            <a:ext cx="4176712" cy="4032250"/>
          </a:xfrm>
        </p:spPr>
        <p:txBody>
          <a:bodyPr/>
          <a:lstStyle/>
          <a:p>
            <a:pPr marL="0" indent="0" eaLnBrk="1" hangingPunct="1">
              <a:buNone/>
            </a:pPr>
            <a:r>
              <a:rPr lang="en-US" altLang="zh-CN" dirty="0" smtClean="0"/>
              <a:t>30</a:t>
            </a:r>
            <a:r>
              <a:rPr lang="zh-CN" altLang="en-US" dirty="0" smtClean="0"/>
              <a:t>多年的观测还未发现它留下的致密天体（中子星？）</a:t>
            </a:r>
          </a:p>
        </p:txBody>
      </p:sp>
      <p:pic>
        <p:nvPicPr>
          <p:cNvPr id="106500" name="Picture 4" descr="87asmall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1628775"/>
            <a:ext cx="4465638" cy="401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学习目标</a:t>
            </a:r>
            <a:endParaRPr lang="zh-CN" altLang="en-US" dirty="0"/>
          </a:p>
        </p:txBody>
      </p:sp>
      <p:sp>
        <p:nvSpPr>
          <p:cNvPr id="3" name="内容占位符 2"/>
          <p:cNvSpPr>
            <a:spLocks noGrp="1"/>
          </p:cNvSpPr>
          <p:nvPr>
            <p:ph idx="1"/>
          </p:nvPr>
        </p:nvSpPr>
        <p:spPr/>
        <p:txBody>
          <a:bodyPr/>
          <a:lstStyle/>
          <a:p>
            <a:r>
              <a:rPr lang="zh-CN" altLang="en-US" sz="2800" dirty="0" smtClean="0"/>
              <a:t>理解高质量恒星主序后演化的主要过程和物理概念</a:t>
            </a:r>
            <a:endParaRPr lang="en-US" altLang="zh-CN" sz="2800" dirty="0" smtClean="0"/>
          </a:p>
          <a:p>
            <a:r>
              <a:rPr lang="zh-CN" altLang="en-US" sz="2800" dirty="0" smtClean="0"/>
              <a:t>列举变星的种类</a:t>
            </a:r>
            <a:endParaRPr lang="en-US" altLang="zh-CN" sz="2800" dirty="0" smtClean="0"/>
          </a:p>
          <a:p>
            <a:r>
              <a:rPr lang="zh-CN" altLang="en-US" sz="2800" dirty="0" smtClean="0"/>
              <a:t>理解</a:t>
            </a:r>
            <a:r>
              <a:rPr lang="en-US" altLang="zh-CN" sz="2800" dirty="0" smtClean="0"/>
              <a:t>II</a:t>
            </a:r>
            <a:r>
              <a:rPr lang="zh-CN" altLang="en-US" sz="2800" dirty="0" smtClean="0"/>
              <a:t>型超新星爆炸的物理机制</a:t>
            </a:r>
            <a:endParaRPr lang="en-US" altLang="zh-CN" sz="2800" dirty="0" smtClean="0"/>
          </a:p>
          <a:p>
            <a:r>
              <a:rPr lang="zh-CN" altLang="en-US" sz="2800" dirty="0"/>
              <a:t>说明星团</a:t>
            </a:r>
            <a:r>
              <a:rPr lang="zh-CN" altLang="en-US" sz="2800" dirty="0" smtClean="0"/>
              <a:t>为恒星演化</a:t>
            </a:r>
            <a:r>
              <a:rPr lang="zh-CN" altLang="en-US" sz="2800" dirty="0"/>
              <a:t>理论提供观测</a:t>
            </a:r>
            <a:r>
              <a:rPr lang="zh-CN" altLang="en-US" sz="2800" dirty="0" smtClean="0"/>
              <a:t>证据</a:t>
            </a:r>
            <a:endParaRPr lang="en-US" altLang="zh-CN" sz="2800" dirty="0" smtClean="0"/>
          </a:p>
          <a:p>
            <a:r>
              <a:rPr lang="zh-CN" altLang="en-US" sz="2800" dirty="0" smtClean="0"/>
              <a:t>列举超新星的类型和性质</a:t>
            </a:r>
            <a:endParaRPr lang="en-US" altLang="zh-CN" sz="2800" dirty="0" smtClean="0"/>
          </a:p>
          <a:p>
            <a:r>
              <a:rPr lang="zh-CN" altLang="en-US" sz="2800" dirty="0" smtClean="0"/>
              <a:t>说明</a:t>
            </a:r>
            <a:r>
              <a:rPr lang="zh-CN" altLang="en-US" sz="2800" dirty="0">
                <a:latin typeface="Arial" panose="020B0604020202020204" pitchFamily="34" charset="0"/>
              </a:rPr>
              <a:t>恒星演化、超新星爆发与元素</a:t>
            </a:r>
            <a:r>
              <a:rPr lang="zh-CN" altLang="en-US" sz="2800" dirty="0" smtClean="0">
                <a:latin typeface="Arial" panose="020B0604020202020204" pitchFamily="34" charset="0"/>
              </a:rPr>
              <a:t>合成的关系</a:t>
            </a:r>
            <a:endParaRPr lang="en-US" altLang="zh-CN" sz="2800" dirty="0" smtClean="0">
              <a:latin typeface="Arial" panose="020B0604020202020204" pitchFamily="34" charset="0"/>
            </a:endParaRPr>
          </a:p>
          <a:p>
            <a:r>
              <a:rPr lang="zh-CN" altLang="en-US" sz="2800" dirty="0" smtClean="0">
                <a:latin typeface="Arial" panose="020B0604020202020204" pitchFamily="34" charset="0"/>
              </a:rPr>
              <a:t>描述中子星及黑洞的形成机制</a:t>
            </a:r>
            <a:endParaRPr lang="en-US" altLang="zh-CN" sz="2800" dirty="0" smtClean="0">
              <a:latin typeface="Arial" panose="020B0604020202020204" pitchFamily="34" charset="0"/>
            </a:endParaRPr>
          </a:p>
          <a:p>
            <a:r>
              <a:rPr lang="zh-CN" altLang="en-US" sz="2800" dirty="0" smtClean="0">
                <a:latin typeface="Arial" panose="020B0604020202020204" pitchFamily="34" charset="0"/>
              </a:rPr>
              <a:t>列举中子星和黑洞的主要性质</a:t>
            </a:r>
            <a:endParaRPr lang="en-US" altLang="zh-CN" sz="2800" dirty="0" smtClean="0">
              <a:latin typeface="Arial" panose="020B0604020202020204" pitchFamily="34" charset="0"/>
            </a:endParaRPr>
          </a:p>
          <a:p>
            <a:r>
              <a:rPr lang="zh-CN" altLang="en-US" sz="2800" dirty="0" smtClean="0">
                <a:latin typeface="Arial" panose="020B0604020202020204" pitchFamily="34" charset="0"/>
              </a:rPr>
              <a:t>列举脉冲星、</a:t>
            </a:r>
            <a:r>
              <a:rPr lang="en-US" altLang="zh-CN" sz="2800" dirty="0" smtClean="0">
                <a:latin typeface="Arial" panose="020B0604020202020204" pitchFamily="34" charset="0"/>
              </a:rPr>
              <a:t>X</a:t>
            </a:r>
            <a:r>
              <a:rPr lang="zh-CN" altLang="en-US" sz="2800" dirty="0" smtClean="0">
                <a:latin typeface="Arial" panose="020B0604020202020204" pitchFamily="34" charset="0"/>
              </a:rPr>
              <a:t>射线双星的主要性质</a:t>
            </a:r>
            <a:endParaRPr lang="en-US" altLang="zh-CN" sz="2800" dirty="0" smtClean="0">
              <a:latin typeface="Arial" panose="020B0604020202020204" pitchFamily="34" charset="0"/>
            </a:endParaRPr>
          </a:p>
          <a:p>
            <a:r>
              <a:rPr lang="zh-CN" altLang="en-US" sz="2800" dirty="0" smtClean="0">
                <a:latin typeface="Arial" panose="020B0604020202020204" pitchFamily="34" charset="0"/>
              </a:rPr>
              <a:t>描述伽马射线暴的形成机制</a:t>
            </a:r>
            <a:endParaRPr lang="en-US" altLang="zh-CN" sz="2800" dirty="0" smtClean="0"/>
          </a:p>
          <a:p>
            <a:endParaRPr lang="zh-CN" altLang="en-US" sz="2800" dirty="0"/>
          </a:p>
        </p:txBody>
      </p:sp>
    </p:spTree>
    <p:extLst>
      <p:ext uri="{BB962C8B-B14F-4D97-AF65-F5344CB8AC3E}">
        <p14:creationId xmlns:p14="http://schemas.microsoft.com/office/powerpoint/2010/main" val="62782804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algn="ctr" eaLnBrk="1" hangingPunct="1"/>
            <a:r>
              <a:rPr lang="en-US" altLang="zh-CN" sz="4000" b="0" dirty="0" smtClean="0">
                <a:latin typeface="Arial" panose="020B0604020202020204" pitchFamily="34" charset="0"/>
              </a:rPr>
              <a:t>SN</a:t>
            </a:r>
            <a:r>
              <a:rPr lang="zh-CN" altLang="en-US" sz="4000" b="0" dirty="0" smtClean="0">
                <a:latin typeface="Arial" panose="020B0604020202020204" pitchFamily="34" charset="0"/>
              </a:rPr>
              <a:t>1987</a:t>
            </a:r>
            <a:r>
              <a:rPr lang="en-US" altLang="zh-CN" sz="4000" b="0" dirty="0" smtClean="0">
                <a:latin typeface="Arial" panose="020B0604020202020204" pitchFamily="34" charset="0"/>
              </a:rPr>
              <a:t>A</a:t>
            </a:r>
            <a:r>
              <a:rPr lang="zh-CN" altLang="en-US" sz="4000" b="0" dirty="0" smtClean="0"/>
              <a:t>内环的演化</a:t>
            </a:r>
          </a:p>
        </p:txBody>
      </p:sp>
      <p:pic>
        <p:nvPicPr>
          <p:cNvPr id="108547" name="Picture 3" descr="SN1987A"/>
          <p:cNvPicPr>
            <a:picLocks noGrp="1" noChangeAspect="1" noChangeArrowheads="1" noCrop="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222375" y="981075"/>
            <a:ext cx="6677025" cy="5257800"/>
          </a:xfrm>
          <a:noFill/>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93688" y="332656"/>
            <a:ext cx="8534400" cy="685800"/>
          </a:xfrm>
        </p:spPr>
        <p:txBody>
          <a:bodyPr/>
          <a:lstStyle/>
          <a:p>
            <a:pPr algn="ctr" eaLnBrk="1" hangingPunct="1"/>
            <a:r>
              <a:rPr lang="zh-CN" altLang="en-US" b="0" dirty="0" smtClean="0">
                <a:latin typeface="Arial" panose="020B0604020202020204" pitchFamily="34" charset="0"/>
              </a:rPr>
              <a:t>超新星遗迹（</a:t>
            </a:r>
            <a:r>
              <a:rPr lang="en-US" altLang="zh-CN" b="0" dirty="0" smtClean="0">
                <a:latin typeface="Arial" panose="020B0604020202020204" pitchFamily="34" charset="0"/>
              </a:rPr>
              <a:t>SNR</a:t>
            </a:r>
            <a:r>
              <a:rPr lang="zh-CN" altLang="en-US" b="0" dirty="0" smtClean="0">
                <a:latin typeface="Arial" panose="020B0604020202020204" pitchFamily="34" charset="0"/>
              </a:rPr>
              <a:t>）</a:t>
            </a:r>
          </a:p>
        </p:txBody>
      </p:sp>
      <p:sp>
        <p:nvSpPr>
          <p:cNvPr id="110595" name="Rectangle 3"/>
          <p:cNvSpPr>
            <a:spLocks noGrp="1" noChangeArrowheads="1"/>
          </p:cNvSpPr>
          <p:nvPr>
            <p:ph type="body" idx="1"/>
          </p:nvPr>
        </p:nvSpPr>
        <p:spPr>
          <a:xfrm>
            <a:off x="179388" y="1412875"/>
            <a:ext cx="8763000" cy="4826000"/>
          </a:xfrm>
        </p:spPr>
        <p:txBody>
          <a:bodyPr/>
          <a:lstStyle/>
          <a:p>
            <a:pPr eaLnBrk="1" hangingPunct="1"/>
            <a:r>
              <a:rPr lang="zh-CN" altLang="en-US" dirty="0" smtClean="0"/>
              <a:t>超新星爆发所抛出的大量物质在向外运动膨胀过程中与星际物质和磁场相互作用而形成的气体星云</a:t>
            </a:r>
            <a:endParaRPr lang="en-US" altLang="zh-CN" dirty="0" smtClean="0"/>
          </a:p>
          <a:p>
            <a:pPr eaLnBrk="1" hangingPunct="1"/>
            <a:endParaRPr lang="zh-CN" altLang="en-US" dirty="0" smtClean="0"/>
          </a:p>
          <a:p>
            <a:pPr eaLnBrk="1" hangingPunct="1"/>
            <a:r>
              <a:rPr lang="zh-CN" altLang="en-US" dirty="0" smtClean="0"/>
              <a:t>强射电辐射和高能辐射源（同步加速辐射，激波加热）</a:t>
            </a:r>
            <a:endParaRPr lang="en-US" altLang="zh-CN" dirty="0" smtClean="0"/>
          </a:p>
          <a:p>
            <a:pPr eaLnBrk="1" hangingPunct="1"/>
            <a:endParaRPr lang="en-US" altLang="zh-CN" dirty="0" smtClean="0">
              <a:sym typeface="Wingdings" panose="05000000000000000000" pitchFamily="2" charset="2"/>
            </a:endParaRPr>
          </a:p>
          <a:p>
            <a:pPr eaLnBrk="1" hangingPunct="1"/>
            <a:r>
              <a:rPr lang="zh-CN" altLang="en-US" dirty="0" smtClean="0"/>
              <a:t>年龄 =&lt; ~ 10</a:t>
            </a:r>
            <a:r>
              <a:rPr lang="zh-CN" altLang="en-US" baseline="30000" dirty="0" smtClean="0"/>
              <a:t>5 </a:t>
            </a:r>
            <a:r>
              <a:rPr lang="zh-CN" altLang="en-US" dirty="0" smtClean="0"/>
              <a:t>年</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CR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875"/>
            <a:ext cx="83058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1" name="Picture 3" descr="chine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276600"/>
            <a:ext cx="2514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6" descr="songsh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765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Text Box 7"/>
          <p:cNvSpPr txBox="1">
            <a:spLocks noChangeArrowheads="1"/>
          </p:cNvSpPr>
          <p:nvPr/>
        </p:nvSpPr>
        <p:spPr bwMode="auto">
          <a:xfrm>
            <a:off x="592138" y="4848225"/>
            <a:ext cx="254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rgbClr val="00FF00"/>
              </a:solidFill>
              <a:latin typeface="Times New Roman" panose="02020603050405020304" pitchFamily="18" charset="0"/>
              <a:ea typeface="华文行楷" panose="02010800040101010101" pitchFamily="2" charset="-122"/>
            </a:endParaRPr>
          </a:p>
        </p:txBody>
      </p:sp>
      <p:sp>
        <p:nvSpPr>
          <p:cNvPr id="114694" name="Text Box 8"/>
          <p:cNvSpPr txBox="1">
            <a:spLocks noChangeArrowheads="1"/>
          </p:cNvSpPr>
          <p:nvPr/>
        </p:nvSpPr>
        <p:spPr bwMode="auto">
          <a:xfrm>
            <a:off x="4248150" y="188913"/>
            <a:ext cx="48958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rPr>
              <a:t>核坍缩超新星遗迹。星云中心的脉冲星喷出粒子，使周围气体发光（蓝色）</a:t>
            </a:r>
            <a:endParaRPr lang="en-US" altLang="zh-CN" dirty="0">
              <a:latin typeface="Times New Roman" panose="02020603050405020304" pitchFamily="18" charset="0"/>
            </a:endParaRPr>
          </a:p>
        </p:txBody>
      </p:sp>
      <p:sp>
        <p:nvSpPr>
          <p:cNvPr id="114695" name="Text Box 9"/>
          <p:cNvSpPr txBox="1">
            <a:spLocks noChangeArrowheads="1"/>
          </p:cNvSpPr>
          <p:nvPr/>
        </p:nvSpPr>
        <p:spPr bwMode="auto">
          <a:xfrm>
            <a:off x="179388" y="5445125"/>
            <a:ext cx="280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endParaRPr lang="zh-CN" altLang="en-US" sz="2400">
              <a:solidFill>
                <a:schemeClr val="tx1"/>
              </a:solidFill>
              <a:ea typeface="华文行楷" panose="02010800040101010101" pitchFamily="2" charset="-122"/>
            </a:endParaRPr>
          </a:p>
        </p:txBody>
      </p:sp>
      <p:sp>
        <p:nvSpPr>
          <p:cNvPr id="114696" name="Text Box 10"/>
          <p:cNvSpPr txBox="1">
            <a:spLocks noChangeArrowheads="1"/>
          </p:cNvSpPr>
          <p:nvPr/>
        </p:nvSpPr>
        <p:spPr bwMode="auto">
          <a:xfrm>
            <a:off x="0" y="4868863"/>
            <a:ext cx="432117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solidFill>
                  <a:srgbClr val="00FF00"/>
                </a:solidFill>
              </a:rPr>
              <a:t>大质量恒星瓦解后释放出的氢和氦描绘出星云外部的纤维状结构</a:t>
            </a:r>
          </a:p>
        </p:txBody>
      </p:sp>
      <p:sp>
        <p:nvSpPr>
          <p:cNvPr id="2" name="文本框 1"/>
          <p:cNvSpPr txBox="1"/>
          <p:nvPr/>
        </p:nvSpPr>
        <p:spPr>
          <a:xfrm>
            <a:off x="3419872" y="2780928"/>
            <a:ext cx="2880320" cy="830997"/>
          </a:xfrm>
          <a:prstGeom prst="rect">
            <a:avLst/>
          </a:prstGeom>
          <a:noFill/>
        </p:spPr>
        <p:txBody>
          <a:bodyPr wrap="square" rtlCol="0">
            <a:spAutoFit/>
          </a:bodyPr>
          <a:lstStyle/>
          <a:p>
            <a:r>
              <a:rPr lang="zh-CN" altLang="en-US" sz="4800" dirty="0">
                <a:solidFill>
                  <a:srgbClr val="002060"/>
                </a:solidFill>
                <a:latin typeface="黑体" panose="02010609060101010101" pitchFamily="49" charset="-122"/>
                <a:ea typeface="黑体" panose="02010609060101010101" pitchFamily="49" charset="-122"/>
              </a:rPr>
              <a:t>蟹状星云</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algn="ctr" eaLnBrk="1" hangingPunct="1"/>
            <a:r>
              <a:rPr lang="zh-CN" altLang="en-US" sz="4400" b="0" dirty="0" smtClean="0"/>
              <a:t>蟹状星云 </a:t>
            </a:r>
            <a:r>
              <a:rPr lang="en-US" altLang="zh-CN" sz="4400" b="0" dirty="0" smtClean="0"/>
              <a:t>M1</a:t>
            </a:r>
            <a:endParaRPr lang="zh-CN" altLang="en-US" sz="4400" b="0" dirty="0" smtClean="0"/>
          </a:p>
        </p:txBody>
      </p:sp>
      <p:sp>
        <p:nvSpPr>
          <p:cNvPr id="112643" name="Rectangle 3"/>
          <p:cNvSpPr>
            <a:spLocks noGrp="1" noChangeArrowheads="1"/>
          </p:cNvSpPr>
          <p:nvPr>
            <p:ph type="body" idx="1"/>
          </p:nvPr>
        </p:nvSpPr>
        <p:spPr>
          <a:xfrm>
            <a:off x="179388" y="1125538"/>
            <a:ext cx="8763000" cy="5113337"/>
          </a:xfrm>
        </p:spPr>
        <p:txBody>
          <a:bodyPr/>
          <a:lstStyle/>
          <a:p>
            <a:pPr eaLnBrk="1" hangingPunct="1"/>
            <a:r>
              <a:rPr lang="en-US" altLang="zh-CN" dirty="0" smtClean="0"/>
              <a:t>SN</a:t>
            </a:r>
            <a:r>
              <a:rPr lang="zh-CN" altLang="en-US" dirty="0" smtClean="0"/>
              <a:t>1054，北宋（宋仁宗赵祯）</a:t>
            </a:r>
            <a:r>
              <a:rPr lang="en-US" altLang="zh-CN" dirty="0" smtClean="0"/>
              <a:t>1054</a:t>
            </a:r>
            <a:r>
              <a:rPr lang="zh-CN" altLang="en-US" dirty="0" smtClean="0"/>
              <a:t>年，金牛座客星</a:t>
            </a:r>
            <a:endParaRPr lang="en-US" altLang="zh-CN" dirty="0" smtClean="0"/>
          </a:p>
          <a:p>
            <a:pPr eaLnBrk="1" hangingPunct="1"/>
            <a:r>
              <a:rPr lang="zh-CN" altLang="en-US" dirty="0" smtClean="0"/>
              <a:t>白天可见三周，很亮三个月</a:t>
            </a:r>
            <a:endParaRPr lang="en-US" altLang="zh-CN" dirty="0" smtClean="0"/>
          </a:p>
          <a:p>
            <a:pPr eaLnBrk="1" hangingPunct="1"/>
            <a:r>
              <a:rPr lang="zh-CN" altLang="en-US" dirty="0" smtClean="0"/>
              <a:t>典型的 </a:t>
            </a:r>
            <a:r>
              <a:rPr lang="en-US" altLang="zh-CN" dirty="0" smtClean="0"/>
              <a:t>II</a:t>
            </a:r>
            <a:r>
              <a:rPr lang="zh-CN" altLang="en-US" dirty="0" smtClean="0"/>
              <a:t>型超新星</a:t>
            </a:r>
          </a:p>
          <a:p>
            <a:pPr eaLnBrk="1" hangingPunct="1"/>
            <a:r>
              <a:rPr lang="zh-CN" altLang="en-US" dirty="0" smtClean="0"/>
              <a:t>目前：一个膨胀的遗迹星云（蟹状星云</a:t>
            </a:r>
            <a:r>
              <a:rPr lang="zh-CN" altLang="en-US" dirty="0" smtClean="0">
                <a:sym typeface="Wingdings" panose="05000000000000000000" pitchFamily="2" charset="2"/>
              </a:rPr>
              <a:t>）</a:t>
            </a:r>
            <a:r>
              <a:rPr lang="en-US" altLang="zh-CN" dirty="0" smtClean="0">
                <a:sym typeface="Wingdings" panose="05000000000000000000" pitchFamily="2" charset="2"/>
              </a:rPr>
              <a:t>+ </a:t>
            </a:r>
            <a:r>
              <a:rPr lang="zh-CN" altLang="en-US" dirty="0" smtClean="0">
                <a:sym typeface="Wingdings" panose="05000000000000000000" pitchFamily="2" charset="2"/>
              </a:rPr>
              <a:t>中心一个脉冲星</a:t>
            </a:r>
            <a:endParaRPr lang="en-US" altLang="zh-CN" dirty="0" smtClean="0">
              <a:sym typeface="Wingdings" panose="05000000000000000000" pitchFamily="2" charset="2"/>
            </a:endParaRPr>
          </a:p>
          <a:p>
            <a:pPr eaLnBrk="1" hangingPunct="1"/>
            <a:r>
              <a:rPr lang="zh-CN" altLang="en-US" dirty="0" smtClean="0"/>
              <a:t>全波段强辐射，且无明显变化</a:t>
            </a:r>
            <a:endParaRPr lang="en-US" altLang="zh-CN" dirty="0" smtClean="0"/>
          </a:p>
          <a:p>
            <a:pPr lvl="1" eaLnBrk="1" hangingPunct="1"/>
            <a:r>
              <a:rPr lang="zh-CN" altLang="en-US" sz="3200" dirty="0" smtClean="0"/>
              <a:t>各个波段的标准源</a:t>
            </a:r>
            <a:endParaRPr lang="en-US" altLang="zh-CN" sz="3200" dirty="0" smtClean="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algn="ctr" eaLnBrk="1" hangingPunct="1"/>
            <a:r>
              <a:rPr lang="zh-CN" altLang="en-US" sz="4400" b="0" dirty="0" smtClean="0"/>
              <a:t>蟹状星云的多波段图像</a:t>
            </a:r>
          </a:p>
        </p:txBody>
      </p:sp>
      <p:sp>
        <p:nvSpPr>
          <p:cNvPr id="115715" name="Rectangle 3"/>
          <p:cNvSpPr>
            <a:spLocks noGrp="1" noChangeArrowheads="1"/>
          </p:cNvSpPr>
          <p:nvPr>
            <p:ph type="body" idx="1"/>
          </p:nvPr>
        </p:nvSpPr>
        <p:spPr/>
        <p:txBody>
          <a:bodyPr/>
          <a:lstStyle/>
          <a:p>
            <a:pPr eaLnBrk="1" hangingPunct="1"/>
            <a:endParaRPr lang="en-US" altLang="zh-CN" smtClean="0">
              <a:ea typeface="宋体" panose="02010600030101010101" pitchFamily="2" charset="-122"/>
            </a:endParaRPr>
          </a:p>
        </p:txBody>
      </p:sp>
      <p:pic>
        <p:nvPicPr>
          <p:cNvPr id="115716" name="Picture 4" descr="Crab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484313"/>
            <a:ext cx="5029200" cy="355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31" name="combinedmovie.mpg">
            <a:hlinkClick r:id="" action="ppaction://media"/>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2124075" y="1268413"/>
            <a:ext cx="6624638"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323850" y="1700213"/>
            <a:ext cx="1727200" cy="523875"/>
          </a:xfrm>
          <a:prstGeom prst="rect">
            <a:avLst/>
          </a:prstGeom>
          <a:noFill/>
        </p:spPr>
        <p:txBody>
          <a:bodyPr>
            <a:spAutoFit/>
          </a:bodyPr>
          <a:lstStyle/>
          <a:p>
            <a:pPr>
              <a:defRPr/>
            </a:pPr>
            <a:r>
              <a:rPr lang="zh-CN" altLang="en-US" sz="2800" dirty="0">
                <a:solidFill>
                  <a:srgbClr val="FF0000"/>
                </a:solidFill>
                <a:latin typeface="+mn-ea"/>
                <a:ea typeface="+mn-ea"/>
              </a:rPr>
              <a:t>地面光学</a:t>
            </a:r>
          </a:p>
        </p:txBody>
      </p:sp>
      <p:sp>
        <p:nvSpPr>
          <p:cNvPr id="115719" name="TextBox 10"/>
          <p:cNvSpPr txBox="1">
            <a:spLocks noChangeArrowheads="1"/>
          </p:cNvSpPr>
          <p:nvPr/>
        </p:nvSpPr>
        <p:spPr bwMode="auto">
          <a:xfrm>
            <a:off x="5795963" y="1196975"/>
            <a:ext cx="14398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en-US" altLang="zh-CN" sz="4800" b="1">
                <a:ea typeface="华文行楷" panose="02010800040101010101" pitchFamily="2" charset="-122"/>
              </a:rPr>
              <a:t>HST</a:t>
            </a:r>
            <a:endParaRPr lang="zh-CN" altLang="en-US" sz="4800" b="1">
              <a:ea typeface="华文行楷" panose="02010800040101010101" pitchFamily="2" charset="-122"/>
            </a:endParaRPr>
          </a:p>
        </p:txBody>
      </p:sp>
      <p:sp>
        <p:nvSpPr>
          <p:cNvPr id="12" name="TextBox 11"/>
          <p:cNvSpPr txBox="1"/>
          <p:nvPr/>
        </p:nvSpPr>
        <p:spPr>
          <a:xfrm>
            <a:off x="2268538" y="1484313"/>
            <a:ext cx="3024187" cy="523875"/>
          </a:xfrm>
          <a:prstGeom prst="rect">
            <a:avLst/>
          </a:prstGeom>
          <a:noFill/>
        </p:spPr>
        <p:txBody>
          <a:bodyPr>
            <a:spAutoFit/>
          </a:bodyPr>
          <a:lstStyle/>
          <a:p>
            <a:pPr>
              <a:defRPr/>
            </a:pPr>
            <a:r>
              <a:rPr lang="en-US" altLang="zh-CN" sz="2800" dirty="0">
                <a:solidFill>
                  <a:srgbClr val="FF0000"/>
                </a:solidFill>
                <a:latin typeface="+mn-lt"/>
                <a:ea typeface="+mn-ea"/>
              </a:rPr>
              <a:t>X</a:t>
            </a:r>
            <a:r>
              <a:rPr lang="zh-CN" altLang="en-US" sz="2800" dirty="0">
                <a:solidFill>
                  <a:srgbClr val="FF0000"/>
                </a:solidFill>
                <a:latin typeface="+mn-lt"/>
                <a:ea typeface="+mn-ea"/>
              </a:rPr>
              <a:t>射线</a:t>
            </a:r>
            <a:r>
              <a:rPr lang="en-US" altLang="zh-CN" sz="2800" dirty="0">
                <a:solidFill>
                  <a:srgbClr val="FF0000"/>
                </a:solidFill>
                <a:latin typeface="+mn-lt"/>
                <a:ea typeface="+mn-ea"/>
              </a:rPr>
              <a:t>(Chandra)</a:t>
            </a:r>
            <a:endParaRPr lang="zh-CN" altLang="en-US" sz="2800" dirty="0">
              <a:solidFill>
                <a:srgbClr val="FF0000"/>
              </a:solidFill>
              <a:latin typeface="+mn-lt"/>
              <a:ea typeface="+mn-ea"/>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61831"/>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461831"/>
                                        </p:tgtEl>
                                      </p:cBhvr>
                                    </p:cmd>
                                  </p:childTnLst>
                                </p:cTn>
                              </p:par>
                            </p:childTnLst>
                          </p:cTn>
                        </p:par>
                      </p:childTnLst>
                    </p:cTn>
                  </p:par>
                </p:childTnLst>
              </p:cTn>
              <p:nextCondLst>
                <p:cond evt="onClick" delay="0">
                  <p:tgtEl>
                    <p:spTgt spid="461831"/>
                  </p:tgtEl>
                </p:cond>
              </p:nextCondLst>
            </p:seq>
            <p:video>
              <p:cMediaNode>
                <p:cTn id="7" fill="hold" display="0">
                  <p:stCondLst>
                    <p:cond delay="indefinite"/>
                  </p:stCondLst>
                  <p:endCondLst>
                    <p:cond evt="onNext" delay="0">
                      <p:tgtEl>
                        <p:sldTgt/>
                      </p:tgtEl>
                    </p:cond>
                    <p:cond evt="onPrev" delay="0">
                      <p:tgtEl>
                        <p:sldTgt/>
                      </p:tgtEl>
                    </p:cond>
                  </p:endCondLst>
                </p:cTn>
                <p:tgtEl>
                  <p:spTgt spid="461831"/>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zh-CN" altLang="en-US" b="0" dirty="0" smtClean="0"/>
              <a:t>第谷</a:t>
            </a:r>
            <a:r>
              <a:rPr lang="zh-CN" altLang="en-US" b="0" dirty="0" smtClean="0">
                <a:latin typeface="Arial" panose="020B0604020202020204" pitchFamily="34" charset="0"/>
              </a:rPr>
              <a:t>超新星</a:t>
            </a:r>
          </a:p>
        </p:txBody>
      </p:sp>
      <p:sp>
        <p:nvSpPr>
          <p:cNvPr id="119811" name="Rectangle 3"/>
          <p:cNvSpPr>
            <a:spLocks noGrp="1" noChangeArrowheads="1"/>
          </p:cNvSpPr>
          <p:nvPr>
            <p:ph type="body" sz="half" idx="1"/>
          </p:nvPr>
        </p:nvSpPr>
        <p:spPr>
          <a:xfrm>
            <a:off x="179388" y="1299603"/>
            <a:ext cx="3456508" cy="4939271"/>
          </a:xfrm>
        </p:spPr>
        <p:txBody>
          <a:bodyPr/>
          <a:lstStyle/>
          <a:p>
            <a:pPr eaLnBrk="1" hangingPunct="1">
              <a:lnSpc>
                <a:spcPct val="90000"/>
              </a:lnSpc>
            </a:pPr>
            <a:r>
              <a:rPr lang="en-US" altLang="zh-CN" dirty="0" smtClean="0"/>
              <a:t>1572</a:t>
            </a:r>
            <a:r>
              <a:rPr lang="zh-CN" altLang="en-US" dirty="0" smtClean="0"/>
              <a:t>年仙后座超新星</a:t>
            </a:r>
            <a:endParaRPr lang="en-US" altLang="zh-CN" dirty="0" smtClean="0"/>
          </a:p>
          <a:p>
            <a:pPr eaLnBrk="1" hangingPunct="1">
              <a:lnSpc>
                <a:spcPct val="90000"/>
              </a:lnSpc>
            </a:pPr>
            <a:endParaRPr lang="en-US" altLang="zh-CN" dirty="0" smtClean="0"/>
          </a:p>
          <a:p>
            <a:pPr eaLnBrk="1" hangingPunct="1">
              <a:lnSpc>
                <a:spcPct val="90000"/>
              </a:lnSpc>
            </a:pPr>
            <a:r>
              <a:rPr lang="zh-CN" altLang="en-US" dirty="0"/>
              <a:t>最亮视星等：</a:t>
            </a:r>
            <a:r>
              <a:rPr lang="en-US" altLang="zh-CN" dirty="0"/>
              <a:t>-4 </a:t>
            </a:r>
            <a:endParaRPr lang="en-US" altLang="zh-CN" dirty="0" smtClean="0"/>
          </a:p>
          <a:p>
            <a:pPr eaLnBrk="1" hangingPunct="1">
              <a:lnSpc>
                <a:spcPct val="90000"/>
              </a:lnSpc>
            </a:pPr>
            <a:endParaRPr lang="en-US" altLang="zh-CN" dirty="0" smtClean="0"/>
          </a:p>
          <a:p>
            <a:pPr eaLnBrk="1" hangingPunct="1">
              <a:lnSpc>
                <a:spcPct val="90000"/>
              </a:lnSpc>
            </a:pPr>
            <a:r>
              <a:rPr lang="zh-CN" altLang="en-US" dirty="0" smtClean="0"/>
              <a:t>第谷进行亮度观测</a:t>
            </a:r>
            <a:endParaRPr lang="en-US" altLang="zh-CN" dirty="0" smtClean="0"/>
          </a:p>
          <a:p>
            <a:pPr eaLnBrk="1" hangingPunct="1">
              <a:lnSpc>
                <a:spcPct val="90000"/>
              </a:lnSpc>
            </a:pPr>
            <a:endParaRPr lang="en-US" altLang="zh-CN" dirty="0" smtClean="0">
              <a:latin typeface="Arial" panose="020B0604020202020204" pitchFamily="34" charset="0"/>
            </a:endParaRPr>
          </a:p>
          <a:p>
            <a:pPr eaLnBrk="1" hangingPunct="1">
              <a:lnSpc>
                <a:spcPct val="90000"/>
              </a:lnSpc>
            </a:pPr>
            <a:r>
              <a:rPr lang="en-US" altLang="zh-CN" dirty="0" err="1" smtClean="0">
                <a:latin typeface="Arial" panose="020B0604020202020204" pitchFamily="34" charset="0"/>
              </a:rPr>
              <a:t>Ia</a:t>
            </a:r>
            <a:r>
              <a:rPr lang="zh-CN" altLang="en-US" dirty="0" smtClean="0">
                <a:latin typeface="Arial" panose="020B0604020202020204" pitchFamily="34" charset="0"/>
              </a:rPr>
              <a:t>型超新星</a:t>
            </a:r>
            <a:endParaRPr lang="en-US" altLang="zh-CN" dirty="0" smtClean="0"/>
          </a:p>
        </p:txBody>
      </p:sp>
      <p:pic>
        <p:nvPicPr>
          <p:cNvPr id="119812" name="Picture 4" descr="tycho"/>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3635896" y="1299603"/>
            <a:ext cx="5389042" cy="4782665"/>
          </a:xfrm>
          <a:noFill/>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zh-CN" altLang="en-US" sz="4400" b="0" smtClean="0"/>
              <a:t>第谷</a:t>
            </a:r>
            <a:r>
              <a:rPr lang="en-US" altLang="zh-CN" sz="4400" b="0" smtClean="0"/>
              <a:t>Ia</a:t>
            </a:r>
            <a:r>
              <a:rPr lang="zh-CN" altLang="en-US" sz="4400" b="0" smtClean="0"/>
              <a:t>型超新星遗迹</a:t>
            </a:r>
            <a:endParaRPr lang="en-US" altLang="zh-CN" sz="4400" b="0" smtClean="0"/>
          </a:p>
        </p:txBody>
      </p:sp>
      <p:sp>
        <p:nvSpPr>
          <p:cNvPr id="121859" name="Rectangle 3"/>
          <p:cNvSpPr>
            <a:spLocks noGrp="1" noChangeArrowheads="1"/>
          </p:cNvSpPr>
          <p:nvPr>
            <p:ph type="body" idx="1"/>
          </p:nvPr>
        </p:nvSpPr>
        <p:spPr>
          <a:xfrm>
            <a:off x="179388" y="1268759"/>
            <a:ext cx="4127500" cy="4851971"/>
          </a:xfrm>
        </p:spPr>
        <p:txBody>
          <a:bodyPr/>
          <a:lstStyle/>
          <a:p>
            <a:pPr eaLnBrk="1" hangingPunct="1"/>
            <a:r>
              <a:rPr lang="zh-CN" altLang="en-US" dirty="0"/>
              <a:t>包含在</a:t>
            </a:r>
            <a:r>
              <a:rPr lang="en-US" altLang="zh-CN" dirty="0"/>
              <a:t>X</a:t>
            </a:r>
            <a:r>
              <a:rPr lang="zh-CN" altLang="en-US" dirty="0"/>
              <a:t>射线波段</a:t>
            </a:r>
            <a:r>
              <a:rPr lang="zh-CN" altLang="en-US" dirty="0" smtClean="0"/>
              <a:t>发光的硅、</a:t>
            </a:r>
            <a:r>
              <a:rPr lang="zh-CN" altLang="en-US" dirty="0"/>
              <a:t>铁（绿色和红色</a:t>
            </a:r>
            <a:r>
              <a:rPr lang="zh-CN" altLang="en-US" dirty="0" smtClean="0"/>
              <a:t>）等重元素</a:t>
            </a:r>
          </a:p>
          <a:p>
            <a:pPr eaLnBrk="1" hangingPunct="1"/>
            <a:endParaRPr lang="en-US" altLang="zh-CN" dirty="0" smtClean="0"/>
          </a:p>
          <a:p>
            <a:pPr eaLnBrk="1" hangingPunct="1"/>
            <a:r>
              <a:rPr lang="zh-CN" altLang="en-US" dirty="0" smtClean="0"/>
              <a:t>激波波前（蓝色薄层）正以</a:t>
            </a:r>
            <a:r>
              <a:rPr lang="en-US" altLang="zh-CN" dirty="0" smtClean="0"/>
              <a:t>7500</a:t>
            </a:r>
            <a:r>
              <a:rPr lang="zh-CN" altLang="en-US" dirty="0" smtClean="0"/>
              <a:t>千米</a:t>
            </a:r>
            <a:r>
              <a:rPr lang="en-US" altLang="zh-CN" dirty="0" smtClean="0"/>
              <a:t>/</a:t>
            </a:r>
            <a:r>
              <a:rPr lang="zh-CN" altLang="en-US" dirty="0" smtClean="0"/>
              <a:t>秒的速度向外膨胀</a:t>
            </a:r>
            <a:endParaRPr lang="en-US" altLang="zh-CN" dirty="0" smtClean="0"/>
          </a:p>
          <a:p>
            <a:pPr eaLnBrk="1" hangingPunct="1"/>
            <a:endParaRPr lang="en-US" altLang="zh-CN" dirty="0" smtClean="0"/>
          </a:p>
          <a:p>
            <a:pPr eaLnBrk="1" hangingPunct="1"/>
            <a:r>
              <a:rPr lang="zh-CN" altLang="en-US" dirty="0" smtClean="0"/>
              <a:t>中心无致密天体</a:t>
            </a:r>
            <a:endParaRPr lang="en-US" altLang="zh-CN" dirty="0" smtClean="0"/>
          </a:p>
        </p:txBody>
      </p:sp>
      <p:pic>
        <p:nvPicPr>
          <p:cNvPr id="1218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340768"/>
            <a:ext cx="4846638"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endParaRPr lang="zh-CN" altLang="en-US" smtClean="0"/>
          </a:p>
        </p:txBody>
      </p:sp>
      <p:sp>
        <p:nvSpPr>
          <p:cNvPr id="65539" name="Rectangle 3"/>
          <p:cNvSpPr>
            <a:spLocks noGrp="1" noChangeArrowheads="1"/>
          </p:cNvSpPr>
          <p:nvPr>
            <p:ph type="body" idx="4294967295"/>
          </p:nvPr>
        </p:nvSpPr>
        <p:spPr>
          <a:xfrm>
            <a:off x="539676" y="4077072"/>
            <a:ext cx="3600524" cy="2089150"/>
          </a:xfrm>
        </p:spPr>
        <p:txBody>
          <a:bodyPr/>
          <a:lstStyle/>
          <a:p>
            <a:pPr marL="0" indent="0">
              <a:buNone/>
            </a:pPr>
            <a:r>
              <a:rPr lang="en-US" altLang="zh-CN" dirty="0" smtClean="0"/>
              <a:t>X</a:t>
            </a:r>
            <a:r>
              <a:rPr lang="zh-CN" altLang="en-US" dirty="0" smtClean="0"/>
              <a:t>射线观测表明，恒星把核内的重元素翻转出来，爆炸时被喷射出去</a:t>
            </a:r>
            <a:endParaRPr lang="en-US" altLang="zh-CN" dirty="0" smtClean="0"/>
          </a:p>
        </p:txBody>
      </p:sp>
      <p:pic>
        <p:nvPicPr>
          <p:cNvPr id="65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60350"/>
            <a:ext cx="5056188" cy="356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3068638"/>
            <a:ext cx="4859338"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pPr algn="ctr"/>
            <a:r>
              <a:rPr lang="en-US" altLang="zh-CN" sz="4000" b="0" dirty="0" smtClean="0"/>
              <a:t>【</a:t>
            </a:r>
            <a:r>
              <a:rPr lang="zh-CN" altLang="en-US" sz="4000" b="0" dirty="0" smtClean="0"/>
              <a:t>新发现</a:t>
            </a:r>
            <a:r>
              <a:rPr lang="en-US" altLang="zh-CN" sz="4000" b="0" dirty="0" smtClean="0"/>
              <a:t>】</a:t>
            </a:r>
            <a:r>
              <a:rPr lang="zh-CN" altLang="en-US" sz="4000" b="0" dirty="0" smtClean="0"/>
              <a:t>银河系宇宙线的起源</a:t>
            </a:r>
          </a:p>
        </p:txBody>
      </p:sp>
      <p:sp>
        <p:nvSpPr>
          <p:cNvPr id="125955" name="内容占位符 2"/>
          <p:cNvSpPr>
            <a:spLocks noGrp="1"/>
          </p:cNvSpPr>
          <p:nvPr>
            <p:ph idx="1"/>
          </p:nvPr>
        </p:nvSpPr>
        <p:spPr>
          <a:xfrm>
            <a:off x="340532" y="957499"/>
            <a:ext cx="4752156" cy="2389188"/>
          </a:xfrm>
        </p:spPr>
        <p:txBody>
          <a:bodyPr/>
          <a:lstStyle/>
          <a:p>
            <a:pPr marL="0" indent="0">
              <a:buNone/>
            </a:pPr>
            <a:r>
              <a:rPr lang="zh-CN" altLang="en-US" dirty="0" smtClean="0"/>
              <a:t>恒星外层中的原子核（质子）被超新星遗迹冲击波多次加速到接近光速，质子与星际气体作用产生伽马射线</a:t>
            </a:r>
          </a:p>
        </p:txBody>
      </p:sp>
      <p:pic>
        <p:nvPicPr>
          <p:cNvPr id="125956" name="Picture 2" descr="c:\DOCUME~1\zhangyh\APPLIC~1\360se6\USERDA~1\Temp\72723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484727"/>
            <a:ext cx="3641288" cy="3230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Picture 4" descr="c:\DOCUME~1\zhangyh\APPLIC~1\360se6\USERDA~1\Temp\72724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894" y="4062413"/>
            <a:ext cx="4716462"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8" name="TextBox 5"/>
          <p:cNvSpPr txBox="1">
            <a:spLocks noChangeArrowheads="1"/>
          </p:cNvSpPr>
          <p:nvPr/>
        </p:nvSpPr>
        <p:spPr bwMode="auto">
          <a:xfrm>
            <a:off x="7552730" y="6125158"/>
            <a:ext cx="13936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en-US" altLang="zh-CN" b="1" dirty="0">
                <a:solidFill>
                  <a:srgbClr val="FF0000"/>
                </a:solidFill>
                <a:ea typeface="华文行楷" panose="02010800040101010101" pitchFamily="2" charset="-122"/>
              </a:rPr>
              <a:t>IC 443</a:t>
            </a:r>
            <a:endParaRPr lang="zh-CN" altLang="en-US" b="1" dirty="0">
              <a:solidFill>
                <a:srgbClr val="FF0000"/>
              </a:solidFill>
              <a:ea typeface="华文行楷" panose="02010800040101010101" pitchFamily="2" charset="-122"/>
            </a:endParaRPr>
          </a:p>
        </p:txBody>
      </p:sp>
      <p:sp>
        <p:nvSpPr>
          <p:cNvPr id="125959" name="TextBox 6"/>
          <p:cNvSpPr txBox="1">
            <a:spLocks noChangeArrowheads="1"/>
          </p:cNvSpPr>
          <p:nvPr/>
        </p:nvSpPr>
        <p:spPr bwMode="auto">
          <a:xfrm>
            <a:off x="323850" y="6133721"/>
            <a:ext cx="15304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en-US" altLang="zh-CN" b="1" dirty="0">
                <a:solidFill>
                  <a:srgbClr val="FF0000"/>
                </a:solidFill>
                <a:ea typeface="华文行楷" panose="02010800040101010101" pitchFamily="2" charset="-122"/>
              </a:rPr>
              <a:t>W44</a:t>
            </a:r>
            <a:endParaRPr lang="zh-CN" altLang="en-US" dirty="0">
              <a:solidFill>
                <a:srgbClr val="FF0000"/>
              </a:solidFill>
              <a:ea typeface="华文行楷" panose="02010800040101010101" pitchFamily="2" charset="-122"/>
            </a:endParaRPr>
          </a:p>
        </p:txBody>
      </p:sp>
      <p:pic>
        <p:nvPicPr>
          <p:cNvPr id="125960" name="Picture 9" descr="c:\DOCUME~1\zhangyh\APPLIC~1\360se6\USERDA~1\Temp\200PX-~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1052513"/>
            <a:ext cx="1905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1" name="Picture 11" descr="c:\DOCUME~1\zhangyh\APPLIC~1\360se6\USERDA~1\Temp\180PX-~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388" y="981075"/>
            <a:ext cx="17145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2" name="TextBox 9"/>
          <p:cNvSpPr txBox="1">
            <a:spLocks noChangeArrowheads="1"/>
          </p:cNvSpPr>
          <p:nvPr/>
        </p:nvSpPr>
        <p:spPr bwMode="auto">
          <a:xfrm>
            <a:off x="5219700" y="2492375"/>
            <a:ext cx="36734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en-US" altLang="zh-CN" sz="2800" dirty="0">
                <a:solidFill>
                  <a:srgbClr val="FF0000"/>
                </a:solidFill>
                <a:ea typeface="华文行楷" panose="02010800040101010101" pitchFamily="2" charset="-122"/>
              </a:rPr>
              <a:t>Victor Francis Hess</a:t>
            </a:r>
          </a:p>
          <a:p>
            <a:pPr>
              <a:spcBef>
                <a:spcPct val="0"/>
              </a:spcBef>
              <a:buFontTx/>
              <a:buNone/>
            </a:pPr>
            <a:r>
              <a:rPr lang="en-US" altLang="zh-CN" sz="2800" dirty="0">
                <a:solidFill>
                  <a:srgbClr val="FF0000"/>
                </a:solidFill>
                <a:ea typeface="华文行楷" panose="02010800040101010101" pitchFamily="2" charset="-122"/>
              </a:rPr>
              <a:t>(1883-1964)  (1936)</a:t>
            </a:r>
            <a:endParaRPr lang="zh-CN" altLang="en-US" sz="2800" dirty="0">
              <a:solidFill>
                <a:srgbClr val="FF0000"/>
              </a:solidFill>
              <a:ea typeface="华文行楷" panose="02010800040101010101" pitchFamily="2" charset="-122"/>
            </a:endParaRPr>
          </a:p>
        </p:txBody>
      </p:sp>
      <p:sp>
        <p:nvSpPr>
          <p:cNvPr id="125963" name="TextBox 10"/>
          <p:cNvSpPr txBox="1">
            <a:spLocks noChangeArrowheads="1"/>
          </p:cNvSpPr>
          <p:nvPr/>
        </p:nvSpPr>
        <p:spPr bwMode="auto">
          <a:xfrm>
            <a:off x="5364163" y="1052513"/>
            <a:ext cx="12239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en-US" altLang="zh-CN">
                <a:solidFill>
                  <a:srgbClr val="00FF00"/>
                </a:solidFill>
                <a:ea typeface="华文行楷" panose="02010800040101010101" pitchFamily="2" charset="-122"/>
              </a:rPr>
              <a:t>1912</a:t>
            </a:r>
            <a:endParaRPr lang="zh-CN" altLang="en-US">
              <a:solidFill>
                <a:srgbClr val="00FF00"/>
              </a:solidFill>
              <a:ea typeface="华文行楷" panose="02010800040101010101" pitchFamily="2" charset="-122"/>
            </a:endParaRPr>
          </a:p>
        </p:txBody>
      </p:sp>
      <p:pic>
        <p:nvPicPr>
          <p:cNvPr id="125964" name="Picture 13" descr="General Dynamics C4 Systems - Artist Concept of Fermi">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9782" y="3370263"/>
            <a:ext cx="17716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79388" y="188913"/>
            <a:ext cx="8678862" cy="936625"/>
          </a:xfrm>
        </p:spPr>
        <p:txBody>
          <a:bodyPr/>
          <a:lstStyle/>
          <a:p>
            <a:pPr algn="ctr" eaLnBrk="1" hangingPunct="1"/>
            <a:r>
              <a:rPr lang="en-US" altLang="zh-CN" sz="4000" dirty="0" smtClean="0">
                <a:latin typeface="Arial" panose="020B0604020202020204" pitchFamily="34" charset="0"/>
              </a:rPr>
              <a:t>5</a:t>
            </a:r>
            <a:r>
              <a:rPr lang="zh-CN" altLang="en-US" sz="4000" dirty="0" smtClean="0">
                <a:latin typeface="Arial" panose="020B0604020202020204" pitchFamily="34" charset="0"/>
              </a:rPr>
              <a:t>、恒星演化、超新星爆发与元素合成</a:t>
            </a:r>
          </a:p>
        </p:txBody>
      </p:sp>
      <p:pic>
        <p:nvPicPr>
          <p:cNvPr id="1280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659" y="980728"/>
            <a:ext cx="7187766" cy="513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28004" name="Text Box 6"/>
          <p:cNvSpPr txBox="1">
            <a:spLocks noChangeArrowheads="1"/>
          </p:cNvSpPr>
          <p:nvPr/>
        </p:nvSpPr>
        <p:spPr bwMode="auto">
          <a:xfrm>
            <a:off x="4284663" y="616585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ea typeface="华文行楷" panose="02010800040101010101" pitchFamily="2" charset="-122"/>
            </a:endParaRPr>
          </a:p>
        </p:txBody>
      </p:sp>
      <p:sp>
        <p:nvSpPr>
          <p:cNvPr id="128005" name="Text Box 7"/>
          <p:cNvSpPr txBox="1">
            <a:spLocks noChangeArrowheads="1"/>
          </p:cNvSpPr>
          <p:nvPr/>
        </p:nvSpPr>
        <p:spPr bwMode="auto">
          <a:xfrm>
            <a:off x="827584" y="6043612"/>
            <a:ext cx="79200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buFont typeface="Wingdings" panose="05000000000000000000" pitchFamily="2" charset="2"/>
              <a:buNone/>
            </a:pPr>
            <a:r>
              <a:rPr lang="zh-CN" altLang="en-US" dirty="0">
                <a:solidFill>
                  <a:srgbClr val="FFFF00"/>
                </a:solidFill>
                <a:latin typeface="黑体" panose="02010609060101010101" pitchFamily="49" charset="-122"/>
              </a:rPr>
              <a:t>宇宙元素丰度</a:t>
            </a:r>
            <a:r>
              <a:rPr lang="zh-CN" altLang="en-US" dirty="0">
                <a:latin typeface="黑体" panose="02010609060101010101" pitchFamily="49" charset="-122"/>
              </a:rPr>
              <a:t>：各元素在宇宙中的相对含量</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3850" y="188913"/>
            <a:ext cx="8534400" cy="1079500"/>
          </a:xfrm>
        </p:spPr>
        <p:txBody>
          <a:bodyPr/>
          <a:lstStyle/>
          <a:p>
            <a:pPr algn="ctr" eaLnBrk="1" hangingPunct="1"/>
            <a:r>
              <a:rPr lang="en-US" altLang="zh-CN" dirty="0" smtClean="0"/>
              <a:t>1</a:t>
            </a:r>
            <a:r>
              <a:rPr lang="zh-CN" altLang="en-US" dirty="0" smtClean="0"/>
              <a:t>、 高质量恒星的演化</a:t>
            </a:r>
            <a:endParaRPr lang="en-US" altLang="zh-CN" dirty="0" smtClean="0"/>
          </a:p>
        </p:txBody>
      </p:sp>
      <p:sp>
        <p:nvSpPr>
          <p:cNvPr id="20483" name="Rectangle 3"/>
          <p:cNvSpPr>
            <a:spLocks noGrp="1" noChangeArrowheads="1"/>
          </p:cNvSpPr>
          <p:nvPr>
            <p:ph type="body" idx="1"/>
          </p:nvPr>
        </p:nvSpPr>
        <p:spPr>
          <a:xfrm>
            <a:off x="133350" y="1340768"/>
            <a:ext cx="8915400" cy="5256584"/>
          </a:xfrm>
        </p:spPr>
        <p:txBody>
          <a:bodyPr/>
          <a:lstStyle/>
          <a:p>
            <a:pPr eaLnBrk="1" hangingPunct="1"/>
            <a:r>
              <a:rPr lang="zh-CN" altLang="en-US" dirty="0" smtClean="0"/>
              <a:t>与太阳相比，高质量（</a:t>
            </a:r>
            <a:r>
              <a:rPr lang="en-US" altLang="zh-CN" dirty="0" smtClean="0">
                <a:solidFill>
                  <a:srgbClr val="FFFF00"/>
                </a:solidFill>
              </a:rPr>
              <a:t>&gt;~8 </a:t>
            </a:r>
            <a:r>
              <a:rPr lang="en-US" altLang="zh-CN" dirty="0" err="1" smtClean="0">
                <a:solidFill>
                  <a:srgbClr val="FFFF00"/>
                </a:solidFill>
              </a:rPr>
              <a:t>M</a:t>
            </a:r>
            <a:r>
              <a:rPr lang="en-US" altLang="zh-CN" baseline="-25000" dirty="0" err="1" smtClean="0">
                <a:solidFill>
                  <a:srgbClr val="FFFF00"/>
                </a:solidFill>
              </a:rPr>
              <a:t>sun</a:t>
            </a:r>
            <a:r>
              <a:rPr lang="zh-CN" altLang="en-US" dirty="0" smtClean="0"/>
              <a:t>）恒星</a:t>
            </a:r>
          </a:p>
          <a:p>
            <a:pPr lvl="1" eaLnBrk="1" hangingPunct="1"/>
            <a:r>
              <a:rPr lang="zh-CN" altLang="en-US" sz="3200" dirty="0" smtClean="0"/>
              <a:t>光度高得多</a:t>
            </a:r>
            <a:endParaRPr lang="en-US" altLang="zh-CN" sz="3200" dirty="0" smtClean="0"/>
          </a:p>
          <a:p>
            <a:pPr lvl="1" eaLnBrk="1" hangingPunct="1"/>
            <a:r>
              <a:rPr lang="zh-CN" altLang="en-US" sz="3200" dirty="0" smtClean="0"/>
              <a:t>核燃料虽多很多，却在</a:t>
            </a:r>
            <a:r>
              <a:rPr lang="zh-CN" altLang="en-US" sz="3200" dirty="0"/>
              <a:t>极</a:t>
            </a:r>
            <a:r>
              <a:rPr lang="zh-CN" altLang="en-US" sz="3200" dirty="0" smtClean="0"/>
              <a:t>短时间内被用完</a:t>
            </a:r>
            <a:endParaRPr lang="en-US" altLang="zh-CN" sz="3200" dirty="0" smtClean="0"/>
          </a:p>
          <a:p>
            <a:pPr lvl="1" eaLnBrk="1" hangingPunct="1"/>
            <a:endParaRPr lang="zh-CN" altLang="en-US" dirty="0" smtClean="0">
              <a:solidFill>
                <a:srgbClr val="FFFF00"/>
              </a:solidFill>
            </a:endParaRPr>
          </a:p>
          <a:p>
            <a:pPr eaLnBrk="1" hangingPunct="1"/>
            <a:endParaRPr lang="en-US" altLang="zh-CN" dirty="0" smtClean="0">
              <a:solidFill>
                <a:srgbClr val="00FF00"/>
              </a:solidFill>
            </a:endParaRPr>
          </a:p>
          <a:p>
            <a:pPr eaLnBrk="1" hangingPunct="1"/>
            <a:endParaRPr lang="en-US" altLang="zh-CN" dirty="0" smtClean="0"/>
          </a:p>
          <a:p>
            <a:pPr eaLnBrk="1" hangingPunct="1"/>
            <a:r>
              <a:rPr lang="zh-CN" altLang="en-US" dirty="0" smtClean="0"/>
              <a:t>高质量恒星与低质量恒星演化的不同，是因为更大的引力</a:t>
            </a:r>
            <a:r>
              <a:rPr lang="zh-CN" altLang="en-US" dirty="0"/>
              <a:t>所</a:t>
            </a:r>
            <a:r>
              <a:rPr lang="zh-CN" altLang="en-US" dirty="0" smtClean="0"/>
              <a:t>需的更大的压力导致更猛烈的核燃烧</a:t>
            </a:r>
          </a:p>
        </p:txBody>
      </p:sp>
      <p:sp>
        <p:nvSpPr>
          <p:cNvPr id="3" name="上箭头 2"/>
          <p:cNvSpPr/>
          <p:nvPr/>
        </p:nvSpPr>
        <p:spPr bwMode="auto">
          <a:xfrm>
            <a:off x="3711363" y="3220538"/>
            <a:ext cx="848472" cy="1497043"/>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华文行楷" pitchFamily="2"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body" idx="1"/>
          </p:nvPr>
        </p:nvSpPr>
        <p:spPr>
          <a:xfrm>
            <a:off x="179388" y="548680"/>
            <a:ext cx="8640762" cy="5833070"/>
          </a:xfrm>
        </p:spPr>
        <p:txBody>
          <a:bodyPr/>
          <a:lstStyle/>
          <a:p>
            <a:pPr eaLnBrk="1" hangingPunct="1">
              <a:lnSpc>
                <a:spcPct val="90000"/>
              </a:lnSpc>
            </a:pPr>
            <a:r>
              <a:rPr lang="zh-CN" altLang="en-US" dirty="0" smtClean="0">
                <a:solidFill>
                  <a:srgbClr val="FFFF00"/>
                </a:solidFill>
              </a:rPr>
              <a:t>宇宙原初元素</a:t>
            </a:r>
            <a:r>
              <a:rPr lang="zh-CN" altLang="en-US" dirty="0" smtClean="0"/>
              <a:t>：宇宙大爆炸后的早期只合成了最轻的元素（</a:t>
            </a:r>
            <a:r>
              <a:rPr lang="zh-CN" altLang="en-US" dirty="0" smtClean="0">
                <a:solidFill>
                  <a:srgbClr val="FFFF00"/>
                </a:solidFill>
              </a:rPr>
              <a:t>宇宙大爆炸核合成</a:t>
            </a:r>
            <a:r>
              <a:rPr lang="zh-CN" altLang="en-US" dirty="0" smtClean="0"/>
              <a:t>）：</a:t>
            </a:r>
            <a:r>
              <a:rPr lang="en-US" altLang="zh-CN" dirty="0" smtClean="0"/>
              <a:t>H, He </a:t>
            </a:r>
            <a:r>
              <a:rPr lang="zh-CN" altLang="en-US" dirty="0" smtClean="0"/>
              <a:t>和一些微量的元素 </a:t>
            </a:r>
            <a:r>
              <a:rPr lang="en-US" altLang="zh-CN" dirty="0" smtClean="0"/>
              <a:t>Li, Be, B</a:t>
            </a:r>
          </a:p>
          <a:p>
            <a:pPr eaLnBrk="1" hangingPunct="1">
              <a:lnSpc>
                <a:spcPct val="90000"/>
              </a:lnSpc>
            </a:pPr>
            <a:endParaRPr lang="zh-CN" altLang="en-US" dirty="0" smtClean="0"/>
          </a:p>
          <a:p>
            <a:pPr eaLnBrk="1" hangingPunct="1">
              <a:lnSpc>
                <a:spcPct val="90000"/>
              </a:lnSpc>
            </a:pPr>
            <a:r>
              <a:rPr lang="zh-CN" altLang="en-US" dirty="0" smtClean="0"/>
              <a:t>宇宙中的其它元素在恒星内或超新星爆炸中形成后返回星际介质，</a:t>
            </a:r>
            <a:r>
              <a:rPr lang="zh-CN" altLang="en-US" dirty="0">
                <a:solidFill>
                  <a:srgbClr val="FFFF00"/>
                </a:solidFill>
              </a:rPr>
              <a:t>增丰</a:t>
            </a:r>
            <a:r>
              <a:rPr lang="zh-CN" altLang="en-US" dirty="0" smtClean="0"/>
              <a:t>宇宙化学元素</a:t>
            </a:r>
            <a:endParaRPr lang="en-US" altLang="zh-CN" dirty="0" smtClean="0"/>
          </a:p>
          <a:p>
            <a:pPr eaLnBrk="1" hangingPunct="1">
              <a:lnSpc>
                <a:spcPct val="90000"/>
              </a:lnSpc>
            </a:pPr>
            <a:endParaRPr lang="en-US" altLang="zh-CN" dirty="0" smtClean="0"/>
          </a:p>
          <a:p>
            <a:pPr eaLnBrk="1" hangingPunct="1">
              <a:lnSpc>
                <a:spcPct val="90000"/>
              </a:lnSpc>
            </a:pPr>
            <a:r>
              <a:rPr lang="zh-CN" altLang="en-US" dirty="0" smtClean="0"/>
              <a:t>低质量恒星</a:t>
            </a:r>
            <a:r>
              <a:rPr lang="zh-CN" altLang="en-US" dirty="0" smtClean="0">
                <a:solidFill>
                  <a:srgbClr val="FFFF00"/>
                </a:solidFill>
              </a:rPr>
              <a:t>热核聚变</a:t>
            </a:r>
            <a:r>
              <a:rPr lang="zh-CN" altLang="en-US" dirty="0" smtClean="0"/>
              <a:t>到</a:t>
            </a:r>
            <a:r>
              <a:rPr lang="en-US" altLang="zh-CN" dirty="0" smtClean="0"/>
              <a:t>C</a:t>
            </a:r>
            <a:r>
              <a:rPr lang="zh-CN" altLang="en-US" dirty="0" smtClean="0"/>
              <a:t>（</a:t>
            </a:r>
            <a:r>
              <a:rPr lang="en-US" altLang="zh-CN" dirty="0" smtClean="0"/>
              <a:t>O</a:t>
            </a:r>
            <a:r>
              <a:rPr lang="zh-CN" altLang="en-US" dirty="0"/>
              <a:t>、</a:t>
            </a:r>
            <a:r>
              <a:rPr lang="en-US" altLang="zh-CN" dirty="0" smtClean="0"/>
              <a:t>Ne</a:t>
            </a:r>
            <a:r>
              <a:rPr lang="zh-CN" altLang="en-US" dirty="0" smtClean="0"/>
              <a:t>），高质量恒星核聚变到</a:t>
            </a:r>
            <a:r>
              <a:rPr lang="en-US" altLang="zh-CN" dirty="0" smtClean="0"/>
              <a:t>Fe</a:t>
            </a:r>
          </a:p>
          <a:p>
            <a:pPr eaLnBrk="1" hangingPunct="1">
              <a:lnSpc>
                <a:spcPct val="90000"/>
              </a:lnSpc>
            </a:pPr>
            <a:endParaRPr lang="en-US" altLang="zh-CN" dirty="0" smtClean="0"/>
          </a:p>
          <a:p>
            <a:pPr eaLnBrk="1" hangingPunct="1">
              <a:lnSpc>
                <a:spcPct val="90000"/>
              </a:lnSpc>
            </a:pPr>
            <a:r>
              <a:rPr lang="zh-CN" altLang="en-US" dirty="0" smtClean="0"/>
              <a:t>比</a:t>
            </a:r>
            <a:r>
              <a:rPr lang="en-US" altLang="zh-CN" dirty="0" smtClean="0"/>
              <a:t>Fe</a:t>
            </a:r>
            <a:r>
              <a:rPr lang="zh-CN" altLang="en-US" dirty="0" smtClean="0"/>
              <a:t>重</a:t>
            </a:r>
            <a:r>
              <a:rPr lang="zh-CN" altLang="en-US" dirty="0"/>
              <a:t>的元素通过</a:t>
            </a:r>
            <a:r>
              <a:rPr lang="zh-CN" altLang="en-US" dirty="0">
                <a:solidFill>
                  <a:srgbClr val="FFFF00"/>
                </a:solidFill>
              </a:rPr>
              <a:t>中子俘获</a:t>
            </a:r>
            <a:r>
              <a:rPr lang="zh-CN" altLang="en-US" dirty="0"/>
              <a:t>反应</a:t>
            </a:r>
            <a:r>
              <a:rPr lang="zh-CN" altLang="en-US" dirty="0" smtClean="0"/>
              <a:t>形成</a:t>
            </a:r>
            <a:endParaRPr lang="en-US" altLang="zh-CN"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b="0" dirty="0" smtClean="0"/>
              <a:t>比铁轻的元素的形成</a:t>
            </a:r>
            <a:endParaRPr lang="zh-CN" altLang="en-US" sz="4000" b="0" dirty="0"/>
          </a:p>
        </p:txBody>
      </p:sp>
      <p:sp>
        <p:nvSpPr>
          <p:cNvPr id="3" name="内容占位符 2"/>
          <p:cNvSpPr>
            <a:spLocks noGrp="1"/>
          </p:cNvSpPr>
          <p:nvPr>
            <p:ph idx="1"/>
          </p:nvPr>
        </p:nvSpPr>
        <p:spPr/>
        <p:txBody>
          <a:bodyPr/>
          <a:lstStyle/>
          <a:p>
            <a:r>
              <a:rPr lang="en-US" altLang="zh-CN" dirty="0"/>
              <a:t>4</a:t>
            </a:r>
            <a:r>
              <a:rPr lang="zh-CN" altLang="en-US" dirty="0"/>
              <a:t>倍核子数元素（丰度高</a:t>
            </a:r>
            <a:r>
              <a:rPr lang="zh-CN" altLang="en-US" dirty="0" smtClean="0"/>
              <a:t>）：</a:t>
            </a:r>
            <a:endParaRPr lang="en-US" altLang="zh-CN" dirty="0" smtClean="0"/>
          </a:p>
          <a:p>
            <a:pPr lvl="1"/>
            <a:r>
              <a:rPr lang="zh-CN" altLang="en-US" sz="3200" dirty="0" smtClean="0"/>
              <a:t>同原子核聚变：氢燃烧（</a:t>
            </a:r>
            <a:r>
              <a:rPr lang="en-US" altLang="zh-CN" sz="3200" dirty="0" smtClean="0"/>
              <a:t>PP</a:t>
            </a:r>
            <a:r>
              <a:rPr lang="zh-CN" altLang="en-US" sz="3200" dirty="0"/>
              <a:t>链、</a:t>
            </a:r>
            <a:r>
              <a:rPr lang="en-US" altLang="zh-CN" sz="3200" dirty="0"/>
              <a:t>CNO</a:t>
            </a:r>
            <a:r>
              <a:rPr lang="zh-CN" altLang="en-US" sz="3200" dirty="0" smtClean="0"/>
              <a:t>循环</a:t>
            </a:r>
            <a:r>
              <a:rPr lang="zh-CN" altLang="en-US" sz="3200" dirty="0"/>
              <a:t>）、</a:t>
            </a:r>
            <a:r>
              <a:rPr lang="zh-CN" altLang="en-US" sz="3200" dirty="0" smtClean="0"/>
              <a:t>氦燃烧（</a:t>
            </a:r>
            <a:r>
              <a:rPr lang="en-US" altLang="zh-CN" sz="3200" dirty="0"/>
              <a:t>3</a:t>
            </a:r>
            <a:r>
              <a:rPr lang="zh-CN" altLang="en-US" sz="3200" dirty="0"/>
              <a:t>阿尔法</a:t>
            </a:r>
            <a:r>
              <a:rPr lang="zh-CN" altLang="en-US" sz="3200" dirty="0" smtClean="0"/>
              <a:t>过程）、</a:t>
            </a:r>
            <a:r>
              <a:rPr lang="zh-CN" altLang="en-US" sz="3200" dirty="0">
                <a:solidFill>
                  <a:srgbClr val="00FF00"/>
                </a:solidFill>
              </a:rPr>
              <a:t>碳</a:t>
            </a:r>
            <a:r>
              <a:rPr lang="zh-CN" altLang="en-US" sz="3200" dirty="0" smtClean="0">
                <a:solidFill>
                  <a:srgbClr val="00FF00"/>
                </a:solidFill>
              </a:rPr>
              <a:t>燃烧、镁燃烧、</a:t>
            </a:r>
            <a:r>
              <a:rPr lang="en-US" altLang="zh-CN" sz="3200" dirty="0" smtClean="0">
                <a:solidFill>
                  <a:srgbClr val="00FF00"/>
                </a:solidFill>
              </a:rPr>
              <a:t>……</a:t>
            </a:r>
          </a:p>
          <a:p>
            <a:pPr lvl="1"/>
            <a:r>
              <a:rPr lang="zh-CN" altLang="en-US" sz="3200" dirty="0" smtClean="0"/>
              <a:t>原子核</a:t>
            </a:r>
            <a:r>
              <a:rPr lang="zh-CN" altLang="en-US" sz="3200" dirty="0">
                <a:solidFill>
                  <a:srgbClr val="FFFF00"/>
                </a:solidFill>
              </a:rPr>
              <a:t>俘获</a:t>
            </a:r>
            <a:r>
              <a:rPr lang="zh-CN" altLang="en-US" sz="3200" dirty="0" smtClean="0">
                <a:solidFill>
                  <a:srgbClr val="FFFF00"/>
                </a:solidFill>
              </a:rPr>
              <a:t>氦</a:t>
            </a:r>
            <a:r>
              <a:rPr lang="zh-CN" altLang="en-US" sz="3200" dirty="0" smtClean="0"/>
              <a:t>的聚变：</a:t>
            </a:r>
            <a:endParaRPr lang="en-US" altLang="zh-CN" sz="3200" dirty="0" smtClean="0"/>
          </a:p>
          <a:p>
            <a:pPr lvl="2"/>
            <a:r>
              <a:rPr lang="en-US" altLang="zh-CN" sz="2800" dirty="0"/>
              <a:t>C12+C12</a:t>
            </a:r>
            <a:r>
              <a:rPr lang="en-US" altLang="zh-CN" sz="2800" dirty="0">
                <a:sym typeface="Wingdings" panose="05000000000000000000" pitchFamily="2" charset="2"/>
              </a:rPr>
              <a:t>Mg24 </a:t>
            </a:r>
            <a:r>
              <a:rPr lang="en-US" altLang="zh-CN" sz="2800" dirty="0" smtClean="0">
                <a:sym typeface="Wingdings" panose="05000000000000000000" pitchFamily="2" charset="2"/>
              </a:rPr>
              <a:t> PK  </a:t>
            </a:r>
            <a:r>
              <a:rPr lang="en-US" altLang="zh-CN" sz="2800" dirty="0" smtClean="0">
                <a:solidFill>
                  <a:srgbClr val="00FF00"/>
                </a:solidFill>
                <a:sym typeface="Wingdings" panose="05000000000000000000" pitchFamily="2" charset="2"/>
              </a:rPr>
              <a:t>C12+He4O16</a:t>
            </a:r>
          </a:p>
          <a:p>
            <a:pPr lvl="2"/>
            <a:r>
              <a:rPr lang="en-US" altLang="zh-CN" sz="2800" dirty="0" smtClean="0">
                <a:sym typeface="Wingdings" panose="05000000000000000000" pitchFamily="2" charset="2"/>
              </a:rPr>
              <a:t>O16+O16S32    PK  </a:t>
            </a:r>
            <a:r>
              <a:rPr lang="en-US" altLang="zh-CN" sz="2800" dirty="0" smtClean="0">
                <a:solidFill>
                  <a:srgbClr val="00FF00"/>
                </a:solidFill>
              </a:rPr>
              <a:t>O16+He4</a:t>
            </a:r>
            <a:r>
              <a:rPr lang="en-US" altLang="zh-CN" sz="2800" dirty="0" smtClean="0">
                <a:solidFill>
                  <a:srgbClr val="00FF00"/>
                </a:solidFill>
                <a:sym typeface="Wingdings" panose="05000000000000000000" pitchFamily="2" charset="2"/>
              </a:rPr>
              <a:t>Ne20</a:t>
            </a:r>
          </a:p>
          <a:p>
            <a:r>
              <a:rPr lang="zh-CN" altLang="en-US" dirty="0" smtClean="0"/>
              <a:t>非</a:t>
            </a:r>
            <a:r>
              <a:rPr lang="en-US" altLang="zh-CN" dirty="0" smtClean="0"/>
              <a:t>4</a:t>
            </a:r>
            <a:r>
              <a:rPr lang="zh-CN" altLang="en-US" dirty="0" smtClean="0"/>
              <a:t>倍</a:t>
            </a:r>
            <a:r>
              <a:rPr lang="zh-CN" altLang="en-US" dirty="0"/>
              <a:t>核子</a:t>
            </a:r>
            <a:r>
              <a:rPr lang="zh-CN" altLang="en-US" dirty="0" smtClean="0"/>
              <a:t>数</a:t>
            </a:r>
            <a:r>
              <a:rPr lang="zh-CN" altLang="en-US" dirty="0"/>
              <a:t>元素（氟</a:t>
            </a:r>
            <a:r>
              <a:rPr lang="en-US" altLang="zh-CN" dirty="0"/>
              <a:t>19</a:t>
            </a:r>
            <a:r>
              <a:rPr lang="zh-CN" altLang="en-US" dirty="0"/>
              <a:t>、钠</a:t>
            </a:r>
            <a:r>
              <a:rPr lang="en-US" altLang="zh-CN" dirty="0"/>
              <a:t>23</a:t>
            </a:r>
            <a:r>
              <a:rPr lang="zh-CN" altLang="en-US" dirty="0"/>
              <a:t>、磷</a:t>
            </a:r>
            <a:r>
              <a:rPr lang="en-US" altLang="zh-CN" dirty="0"/>
              <a:t>31</a:t>
            </a:r>
            <a:r>
              <a:rPr lang="zh-CN" altLang="en-US" dirty="0"/>
              <a:t>等：丰度低</a:t>
            </a:r>
            <a:r>
              <a:rPr lang="zh-CN" altLang="en-US" dirty="0" smtClean="0"/>
              <a:t>）：质子和中子从原子核中脱离后与其它原子核结合</a:t>
            </a:r>
            <a:endParaRPr lang="en-US" altLang="zh-CN" dirty="0" smtClean="0">
              <a:solidFill>
                <a:srgbClr val="FFFF00"/>
              </a:solidFill>
            </a:endParaRPr>
          </a:p>
        </p:txBody>
      </p:sp>
    </p:spTree>
    <p:extLst>
      <p:ext uri="{BB962C8B-B14F-4D97-AF65-F5344CB8AC3E}">
        <p14:creationId xmlns:p14="http://schemas.microsoft.com/office/powerpoint/2010/main" val="33167752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0" dirty="0"/>
              <a:t>铁的形成</a:t>
            </a:r>
          </a:p>
        </p:txBody>
      </p:sp>
      <p:sp>
        <p:nvSpPr>
          <p:cNvPr id="3" name="内容占位符 2"/>
          <p:cNvSpPr>
            <a:spLocks noGrp="1"/>
          </p:cNvSpPr>
          <p:nvPr>
            <p:ph idx="1"/>
          </p:nvPr>
        </p:nvSpPr>
        <p:spPr>
          <a:xfrm>
            <a:off x="179388" y="981075"/>
            <a:ext cx="8763000" cy="2231901"/>
          </a:xfrm>
        </p:spPr>
        <p:txBody>
          <a:bodyPr/>
          <a:lstStyle/>
          <a:p>
            <a:r>
              <a:rPr lang="zh-CN" altLang="en-US" dirty="0"/>
              <a:t>硅</a:t>
            </a:r>
            <a:r>
              <a:rPr lang="en-US" altLang="zh-CN" dirty="0"/>
              <a:t>28</a:t>
            </a:r>
            <a:r>
              <a:rPr lang="zh-CN" altLang="en-US" dirty="0"/>
              <a:t>先</a:t>
            </a:r>
            <a:r>
              <a:rPr lang="zh-CN" altLang="en-US" dirty="0" smtClean="0"/>
              <a:t>裂解</a:t>
            </a:r>
            <a:r>
              <a:rPr lang="zh-CN" altLang="en-US" dirty="0"/>
              <a:t>为</a:t>
            </a:r>
            <a:r>
              <a:rPr lang="en-US" altLang="zh-CN" dirty="0" smtClean="0"/>
              <a:t>7</a:t>
            </a:r>
            <a:r>
              <a:rPr lang="zh-CN" altLang="en-US" dirty="0"/>
              <a:t>个</a:t>
            </a:r>
            <a:r>
              <a:rPr lang="en-US" altLang="zh-CN" dirty="0" smtClean="0"/>
              <a:t>He4</a:t>
            </a:r>
          </a:p>
          <a:p>
            <a:r>
              <a:rPr lang="zh-CN" altLang="en-US" dirty="0"/>
              <a:t>硅</a:t>
            </a:r>
            <a:r>
              <a:rPr lang="en-US" altLang="zh-CN" dirty="0"/>
              <a:t>28</a:t>
            </a:r>
            <a:r>
              <a:rPr lang="zh-CN" altLang="en-US" dirty="0" smtClean="0"/>
              <a:t>通过</a:t>
            </a:r>
            <a:r>
              <a:rPr lang="en-US" altLang="zh-CN" dirty="0" smtClean="0"/>
              <a:t>7</a:t>
            </a:r>
            <a:r>
              <a:rPr lang="zh-CN" altLang="en-US" dirty="0" smtClean="0"/>
              <a:t>次</a:t>
            </a:r>
            <a:r>
              <a:rPr lang="zh-CN" altLang="en-US" dirty="0"/>
              <a:t>俘获</a:t>
            </a:r>
            <a:r>
              <a:rPr lang="en-US" altLang="zh-CN" dirty="0"/>
              <a:t>7</a:t>
            </a:r>
            <a:r>
              <a:rPr lang="zh-CN" altLang="en-US" dirty="0"/>
              <a:t>个</a:t>
            </a:r>
            <a:r>
              <a:rPr lang="en-US" altLang="zh-CN" dirty="0" smtClean="0"/>
              <a:t>He4</a:t>
            </a:r>
            <a:r>
              <a:rPr lang="zh-CN" altLang="en-US" dirty="0" smtClean="0"/>
              <a:t>（中间元素</a:t>
            </a:r>
            <a:r>
              <a:rPr lang="en-US" altLang="zh-CN" dirty="0" smtClean="0"/>
              <a:t>S32……</a:t>
            </a:r>
            <a:r>
              <a:rPr lang="zh-CN" altLang="en-US" dirty="0" smtClean="0"/>
              <a:t>铁</a:t>
            </a:r>
            <a:r>
              <a:rPr lang="en-US" altLang="zh-CN" dirty="0" smtClean="0"/>
              <a:t>52</a:t>
            </a:r>
            <a:r>
              <a:rPr lang="zh-CN" altLang="en-US" dirty="0" smtClean="0"/>
              <a:t>），</a:t>
            </a:r>
            <a:r>
              <a:rPr lang="zh-CN" altLang="en-US" dirty="0"/>
              <a:t>合成</a:t>
            </a:r>
            <a:r>
              <a:rPr lang="en-US" altLang="zh-CN" dirty="0" smtClean="0"/>
              <a:t>Ni56</a:t>
            </a:r>
          </a:p>
          <a:p>
            <a:r>
              <a:rPr lang="zh-CN" altLang="en-US" dirty="0" smtClean="0"/>
              <a:t>衰变：</a:t>
            </a:r>
            <a:r>
              <a:rPr lang="en-US" altLang="zh-CN" dirty="0" smtClean="0"/>
              <a:t>Ni56</a:t>
            </a:r>
            <a:r>
              <a:rPr lang="en-US" altLang="zh-CN" dirty="0" smtClean="0">
                <a:sym typeface="Wingdings" panose="05000000000000000000" pitchFamily="2" charset="2"/>
              </a:rPr>
              <a:t></a:t>
            </a:r>
            <a:r>
              <a:rPr lang="zh-CN" altLang="en-US" dirty="0" smtClean="0"/>
              <a:t>钴</a:t>
            </a:r>
            <a:r>
              <a:rPr lang="en-US" altLang="zh-CN" dirty="0" smtClean="0"/>
              <a:t>56</a:t>
            </a:r>
            <a:r>
              <a:rPr lang="en-US" altLang="zh-CN" dirty="0" smtClean="0">
                <a:sym typeface="Wingdings" panose="05000000000000000000" pitchFamily="2" charset="2"/>
              </a:rPr>
              <a:t>(</a:t>
            </a:r>
            <a:r>
              <a:rPr lang="zh-CN" altLang="en-US" dirty="0" smtClean="0"/>
              <a:t>最</a:t>
            </a:r>
            <a:r>
              <a:rPr lang="zh-CN" altLang="en-US" dirty="0"/>
              <a:t>稳定</a:t>
            </a:r>
            <a:r>
              <a:rPr lang="zh-CN" altLang="en-US" dirty="0" smtClean="0"/>
              <a:t>的</a:t>
            </a:r>
            <a:r>
              <a:rPr lang="en-US" altLang="zh-CN" dirty="0" smtClean="0"/>
              <a:t>)Fe56</a:t>
            </a:r>
            <a:endParaRPr lang="zh-CN" altLang="en-US" dirty="0"/>
          </a:p>
        </p:txBody>
      </p:sp>
    </p:spTree>
    <p:extLst>
      <p:ext uri="{BB962C8B-B14F-4D97-AF65-F5344CB8AC3E}">
        <p14:creationId xmlns:p14="http://schemas.microsoft.com/office/powerpoint/2010/main" val="368400867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600" b="0" dirty="0" smtClean="0"/>
              <a:t>比铁重的元素通过中子俘获反应形成</a:t>
            </a:r>
            <a:endParaRPr lang="zh-CN" altLang="en-US" sz="3600" b="0" dirty="0"/>
          </a:p>
        </p:txBody>
      </p:sp>
      <p:sp>
        <p:nvSpPr>
          <p:cNvPr id="3" name="内容占位符 2"/>
          <p:cNvSpPr>
            <a:spLocks noGrp="1"/>
          </p:cNvSpPr>
          <p:nvPr>
            <p:ph idx="1"/>
          </p:nvPr>
        </p:nvSpPr>
        <p:spPr/>
        <p:txBody>
          <a:bodyPr/>
          <a:lstStyle/>
          <a:p>
            <a:r>
              <a:rPr lang="zh-CN" altLang="en-US" dirty="0" smtClean="0">
                <a:solidFill>
                  <a:srgbClr val="FFFF00"/>
                </a:solidFill>
              </a:rPr>
              <a:t>慢过程</a:t>
            </a:r>
            <a:endParaRPr lang="en-US" altLang="zh-CN" dirty="0" smtClean="0">
              <a:solidFill>
                <a:srgbClr val="FFFF00"/>
              </a:solidFill>
            </a:endParaRPr>
          </a:p>
          <a:p>
            <a:pPr lvl="1"/>
            <a:r>
              <a:rPr lang="zh-CN" altLang="en-US" dirty="0" smtClean="0"/>
              <a:t>中子是恒星深处不同核反应的副产品</a:t>
            </a:r>
            <a:endParaRPr lang="en-US" altLang="zh-CN" dirty="0" smtClean="0"/>
          </a:p>
          <a:p>
            <a:pPr lvl="1"/>
            <a:r>
              <a:rPr lang="en-US" altLang="zh-CN" dirty="0" smtClean="0"/>
              <a:t>Fe56+n</a:t>
            </a:r>
            <a:r>
              <a:rPr lang="en-US" altLang="zh-CN" dirty="0" smtClean="0">
                <a:sym typeface="Wingdings" panose="05000000000000000000" pitchFamily="2" charset="2"/>
              </a:rPr>
              <a:t>Fe57+nFe58+nFe59</a:t>
            </a:r>
            <a:r>
              <a:rPr lang="zh-CN" altLang="en-US" dirty="0" smtClean="0">
                <a:sym typeface="Wingdings" panose="05000000000000000000" pitchFamily="2" charset="2"/>
              </a:rPr>
              <a:t>钴</a:t>
            </a:r>
            <a:r>
              <a:rPr lang="en-US" altLang="zh-CN" dirty="0" smtClean="0">
                <a:sym typeface="Wingdings" panose="05000000000000000000" pitchFamily="2" charset="2"/>
              </a:rPr>
              <a:t>59+n</a:t>
            </a:r>
            <a:r>
              <a:rPr lang="zh-CN" altLang="en-US" dirty="0" smtClean="0">
                <a:sym typeface="Wingdings" panose="05000000000000000000" pitchFamily="2" charset="2"/>
              </a:rPr>
              <a:t>钴</a:t>
            </a:r>
            <a:r>
              <a:rPr lang="en-US" altLang="zh-CN" dirty="0" smtClean="0">
                <a:sym typeface="Wingdings" panose="05000000000000000000" pitchFamily="2" charset="2"/>
              </a:rPr>
              <a:t>60</a:t>
            </a:r>
            <a:r>
              <a:rPr lang="zh-CN" altLang="en-US" dirty="0" smtClean="0">
                <a:sym typeface="Wingdings" panose="05000000000000000000" pitchFamily="2" charset="2"/>
              </a:rPr>
              <a:t>镍</a:t>
            </a:r>
            <a:r>
              <a:rPr lang="en-US" altLang="zh-CN" dirty="0" smtClean="0">
                <a:sym typeface="Wingdings" panose="05000000000000000000" pitchFamily="2" charset="2"/>
              </a:rPr>
              <a:t>60…..</a:t>
            </a:r>
            <a:r>
              <a:rPr lang="zh-CN" altLang="en-US" dirty="0" smtClean="0">
                <a:sym typeface="Wingdings" panose="05000000000000000000" pitchFamily="2" charset="2"/>
              </a:rPr>
              <a:t>（</a:t>
            </a:r>
            <a:r>
              <a:rPr lang="en-US" altLang="zh-CN" dirty="0"/>
              <a:t> </a:t>
            </a:r>
            <a:r>
              <a:rPr lang="en-US" altLang="zh-CN" dirty="0">
                <a:solidFill>
                  <a:srgbClr val="FFFF00"/>
                </a:solidFill>
              </a:rPr>
              <a:t>β</a:t>
            </a:r>
            <a:r>
              <a:rPr lang="zh-CN" altLang="en-US" dirty="0">
                <a:solidFill>
                  <a:srgbClr val="FFFF00"/>
                </a:solidFill>
              </a:rPr>
              <a:t>衰变</a:t>
            </a:r>
            <a:r>
              <a:rPr lang="zh-CN" altLang="en-US" dirty="0" smtClean="0">
                <a:sym typeface="Wingdings" panose="05000000000000000000" pitchFamily="2" charset="2"/>
              </a:rPr>
              <a:t>）</a:t>
            </a:r>
            <a:endParaRPr lang="en-US" altLang="zh-CN" dirty="0" smtClean="0">
              <a:sym typeface="Wingdings" panose="05000000000000000000" pitchFamily="2" charset="2"/>
            </a:endParaRPr>
          </a:p>
          <a:p>
            <a:pPr lvl="1"/>
            <a:r>
              <a:rPr lang="zh-CN" altLang="en-US" dirty="0" smtClean="0"/>
              <a:t>合成铜、锌、银、铅、金</a:t>
            </a:r>
            <a:r>
              <a:rPr lang="en-US" altLang="zh-CN" dirty="0" smtClean="0"/>
              <a:t>……</a:t>
            </a:r>
            <a:r>
              <a:rPr lang="zh-CN" altLang="en-US" dirty="0" smtClean="0">
                <a:solidFill>
                  <a:srgbClr val="FFFF00"/>
                </a:solidFill>
              </a:rPr>
              <a:t>铋</a:t>
            </a:r>
            <a:r>
              <a:rPr lang="en-US" altLang="zh-CN" dirty="0" smtClean="0">
                <a:solidFill>
                  <a:srgbClr val="FFFF00"/>
                </a:solidFill>
              </a:rPr>
              <a:t>209</a:t>
            </a:r>
          </a:p>
          <a:p>
            <a:r>
              <a:rPr lang="zh-CN" altLang="en-US" dirty="0" smtClean="0">
                <a:solidFill>
                  <a:srgbClr val="FFFF00"/>
                </a:solidFill>
              </a:rPr>
              <a:t>快过程</a:t>
            </a:r>
            <a:endParaRPr lang="en-US" altLang="zh-CN" dirty="0" smtClean="0">
              <a:solidFill>
                <a:srgbClr val="FFFF00"/>
              </a:solidFill>
            </a:endParaRPr>
          </a:p>
          <a:p>
            <a:pPr lvl="1"/>
            <a:r>
              <a:rPr lang="zh-CN" altLang="en-US" dirty="0"/>
              <a:t>超新星爆发把重原子</a:t>
            </a:r>
            <a:r>
              <a:rPr lang="zh-CN" altLang="en-US" dirty="0" smtClean="0"/>
              <a:t>核分裂，产生</a:t>
            </a:r>
            <a:r>
              <a:rPr lang="zh-CN" altLang="en-US" dirty="0"/>
              <a:t>数量极大的</a:t>
            </a:r>
            <a:r>
              <a:rPr lang="zh-CN" altLang="en-US" dirty="0" smtClean="0"/>
              <a:t>中子，</a:t>
            </a:r>
            <a:r>
              <a:rPr lang="zh-CN" altLang="en-US" dirty="0"/>
              <a:t>使得中子俘获效率极高，在</a:t>
            </a:r>
            <a:r>
              <a:rPr lang="zh-CN" altLang="en-US" dirty="0" smtClean="0"/>
              <a:t>原子核</a:t>
            </a:r>
            <a:r>
              <a:rPr lang="zh-CN" altLang="en-US" dirty="0" smtClean="0">
                <a:solidFill>
                  <a:srgbClr val="FFFF00"/>
                </a:solidFill>
                <a:sym typeface="Symbol" panose="05050102010706020507" pitchFamily="18" charset="2"/>
              </a:rPr>
              <a:t></a:t>
            </a:r>
            <a:r>
              <a:rPr lang="zh-CN" altLang="en-US" dirty="0" smtClean="0">
                <a:solidFill>
                  <a:srgbClr val="FFFF00"/>
                </a:solidFill>
              </a:rPr>
              <a:t>衰变</a:t>
            </a:r>
            <a:r>
              <a:rPr lang="zh-CN" altLang="en-US" dirty="0"/>
              <a:t>为铋</a:t>
            </a:r>
            <a:r>
              <a:rPr lang="en-US" altLang="zh-CN" dirty="0"/>
              <a:t>209</a:t>
            </a:r>
            <a:r>
              <a:rPr lang="zh-CN" altLang="en-US" dirty="0"/>
              <a:t>之前俘获许多</a:t>
            </a:r>
            <a:r>
              <a:rPr lang="zh-CN" altLang="en-US" dirty="0" smtClean="0"/>
              <a:t>中子</a:t>
            </a:r>
            <a:endParaRPr lang="en-US" altLang="zh-CN" dirty="0" smtClean="0"/>
          </a:p>
          <a:p>
            <a:pPr lvl="1"/>
            <a:r>
              <a:rPr lang="zh-CN" altLang="en-US" dirty="0"/>
              <a:t>合成重于铋</a:t>
            </a:r>
            <a:r>
              <a:rPr lang="en-US" altLang="zh-CN" dirty="0"/>
              <a:t>209</a:t>
            </a:r>
            <a:r>
              <a:rPr lang="zh-CN" altLang="en-US" dirty="0"/>
              <a:t>的最</a:t>
            </a:r>
            <a:r>
              <a:rPr lang="zh-CN" altLang="en-US" dirty="0" smtClean="0"/>
              <a:t>重元素</a:t>
            </a:r>
            <a:endParaRPr lang="en-US" altLang="zh-CN" dirty="0" smtClean="0"/>
          </a:p>
          <a:p>
            <a:endParaRPr lang="zh-CN" altLang="en-US" dirty="0"/>
          </a:p>
        </p:txBody>
      </p:sp>
    </p:spTree>
    <p:extLst>
      <p:ext uri="{BB962C8B-B14F-4D97-AF65-F5344CB8AC3E}">
        <p14:creationId xmlns:p14="http://schemas.microsoft.com/office/powerpoint/2010/main" val="241042498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algn="ctr" eaLnBrk="1" hangingPunct="1"/>
            <a:r>
              <a:rPr lang="zh-CN" altLang="en-US" b="0" dirty="0" smtClean="0"/>
              <a:t>恒星的周而复始</a:t>
            </a:r>
            <a:endParaRPr lang="en-US" altLang="zh-CN" b="0" dirty="0" smtClean="0"/>
          </a:p>
        </p:txBody>
      </p:sp>
      <p:sp>
        <p:nvSpPr>
          <p:cNvPr id="138243" name="Rectangle 3"/>
          <p:cNvSpPr>
            <a:spLocks noGrp="1" noChangeArrowheads="1"/>
          </p:cNvSpPr>
          <p:nvPr>
            <p:ph type="body" idx="1"/>
          </p:nvPr>
        </p:nvSpPr>
        <p:spPr/>
        <p:txBody>
          <a:bodyPr/>
          <a:lstStyle/>
          <a:p>
            <a:pPr eaLnBrk="1" hangingPunct="1"/>
            <a:endParaRPr lang="zh-CN" altLang="en-US" smtClean="0"/>
          </a:p>
        </p:txBody>
      </p:sp>
      <p:pic>
        <p:nvPicPr>
          <p:cNvPr id="138244" name="Picture 4" descr="AACHDEO0"/>
          <p:cNvPicPr>
            <a:picLocks noChangeAspect="1" noChangeArrowheads="1"/>
          </p:cNvPicPr>
          <p:nvPr/>
        </p:nvPicPr>
        <p:blipFill>
          <a:blip r:embed="rId3">
            <a:extLst>
              <a:ext uri="{28A0092B-C50C-407E-A947-70E740481C1C}">
                <a14:useLocalDpi xmlns:a14="http://schemas.microsoft.com/office/drawing/2010/main" val="0"/>
              </a:ext>
            </a:extLst>
          </a:blip>
          <a:srcRect l="11539" r="9616"/>
          <a:stretch>
            <a:fillRect/>
          </a:stretch>
        </p:blipFill>
        <p:spPr bwMode="auto">
          <a:xfrm>
            <a:off x="1619250" y="1052513"/>
            <a:ext cx="583247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23850" y="188912"/>
            <a:ext cx="8534400" cy="1007839"/>
          </a:xfrm>
        </p:spPr>
        <p:txBody>
          <a:bodyPr/>
          <a:lstStyle/>
          <a:p>
            <a:pPr algn="ctr" eaLnBrk="1" hangingPunct="1"/>
            <a:r>
              <a:rPr lang="en-US" altLang="zh-CN" dirty="0" smtClean="0">
                <a:latin typeface="Arial" panose="020B0604020202020204" pitchFamily="34" charset="0"/>
              </a:rPr>
              <a:t>6</a:t>
            </a:r>
            <a:r>
              <a:rPr lang="zh-CN" altLang="en-US" dirty="0" smtClean="0">
                <a:latin typeface="Arial" panose="020B0604020202020204" pitchFamily="34" charset="0"/>
              </a:rPr>
              <a:t>、中子星 </a:t>
            </a:r>
            <a:r>
              <a:rPr lang="en-US" altLang="zh-CN" dirty="0" smtClean="0">
                <a:latin typeface="Arial" panose="020B0604020202020204" pitchFamily="34" charset="0"/>
              </a:rPr>
              <a:t>Neutron Star (NS)</a:t>
            </a:r>
            <a:endParaRPr lang="zh-CN" altLang="en-US" dirty="0" smtClean="0">
              <a:latin typeface="Arial" panose="020B0604020202020204" pitchFamily="34" charset="0"/>
            </a:endParaRPr>
          </a:p>
        </p:txBody>
      </p:sp>
      <p:sp>
        <p:nvSpPr>
          <p:cNvPr id="140291" name="Rectangle 3"/>
          <p:cNvSpPr>
            <a:spLocks noGrp="1" noChangeArrowheads="1"/>
          </p:cNvSpPr>
          <p:nvPr>
            <p:ph type="body" idx="1"/>
          </p:nvPr>
        </p:nvSpPr>
        <p:spPr>
          <a:xfrm>
            <a:off x="179388" y="1412775"/>
            <a:ext cx="8763000" cy="4826099"/>
          </a:xfrm>
        </p:spPr>
        <p:txBody>
          <a:bodyPr/>
          <a:lstStyle/>
          <a:p>
            <a:pPr lvl="0"/>
            <a:r>
              <a:rPr lang="zh-CN" altLang="zh-CN" dirty="0"/>
              <a:t>如果恒星核心</a:t>
            </a:r>
            <a:r>
              <a:rPr lang="en-US" altLang="zh-CN" dirty="0"/>
              <a:t>Fe</a:t>
            </a:r>
            <a:r>
              <a:rPr lang="zh-CN" altLang="zh-CN" dirty="0"/>
              <a:t>核的质量超过 </a:t>
            </a:r>
            <a:r>
              <a:rPr lang="en-US" altLang="zh-CN" dirty="0"/>
              <a:t>Chandrasekhar </a:t>
            </a:r>
            <a:r>
              <a:rPr lang="zh-CN" altLang="zh-CN" dirty="0"/>
              <a:t>极限质量，即使坍缩到白矮星的体积，简并电子压力仍不足以抗衡引力，</a:t>
            </a:r>
            <a:r>
              <a:rPr lang="en-US" altLang="zh-CN" dirty="0"/>
              <a:t>Fe</a:t>
            </a:r>
            <a:r>
              <a:rPr lang="zh-CN" altLang="zh-CN" dirty="0"/>
              <a:t>核继续坍缩……</a:t>
            </a:r>
          </a:p>
          <a:p>
            <a:pPr lvl="0"/>
            <a:r>
              <a:rPr lang="zh-CN" altLang="zh-CN" dirty="0"/>
              <a:t>当电子速度接近光速，原子核内的质子衰变为中子：</a:t>
            </a:r>
          </a:p>
          <a:p>
            <a:pPr eaLnBrk="1" hangingPunct="1"/>
            <a:endParaRPr lang="zh-CN" altLang="en-US" dirty="0" smtClean="0"/>
          </a:p>
          <a:p>
            <a:pPr eaLnBrk="1" hangingPunct="1"/>
            <a:endParaRPr lang="zh-CN" altLang="en-US" dirty="0" smtClean="0"/>
          </a:p>
          <a:p>
            <a:pPr eaLnBrk="1" hangingPunct="1"/>
            <a:r>
              <a:rPr lang="zh-CN" altLang="en-US" dirty="0" smtClean="0"/>
              <a:t>电子数减少→电子简并压降低→加速星体坍缩</a:t>
            </a:r>
          </a:p>
        </p:txBody>
      </p:sp>
      <p:graphicFrame>
        <p:nvGraphicFramePr>
          <p:cNvPr id="140292" name="Object 4"/>
          <p:cNvGraphicFramePr>
            <a:graphicFrameLocks noChangeAspect="1"/>
          </p:cNvGraphicFramePr>
          <p:nvPr/>
        </p:nvGraphicFramePr>
        <p:xfrm>
          <a:off x="2195513" y="3933825"/>
          <a:ext cx="4286250" cy="1079500"/>
        </p:xfrm>
        <a:graphic>
          <a:graphicData uri="http://schemas.openxmlformats.org/presentationml/2006/ole">
            <mc:AlternateContent xmlns:mc="http://schemas.openxmlformats.org/markup-compatibility/2006">
              <mc:Choice xmlns:v="urn:schemas-microsoft-com:vml" Requires="v">
                <p:oleObj spid="_x0000_s140395" name="公式" r:id="rId4" imgW="939392" imgH="241195" progId="Equation.3">
                  <p:embed/>
                </p:oleObj>
              </mc:Choice>
              <mc:Fallback>
                <p:oleObj name="公式" r:id="rId4" imgW="939392" imgH="241195"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3933825"/>
                        <a:ext cx="4286250" cy="1079500"/>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323850" y="188912"/>
            <a:ext cx="8534400" cy="863823"/>
          </a:xfrm>
        </p:spPr>
        <p:txBody>
          <a:bodyPr/>
          <a:lstStyle/>
          <a:p>
            <a:pPr algn="ctr" eaLnBrk="1" hangingPunct="1"/>
            <a:r>
              <a:rPr lang="zh-CN" altLang="en-US" sz="4000" b="0" dirty="0" smtClean="0"/>
              <a:t>主要由中子构成的稳定星称为中子星</a:t>
            </a:r>
          </a:p>
        </p:txBody>
      </p:sp>
      <p:sp>
        <p:nvSpPr>
          <p:cNvPr id="142339" name="Rectangle 3"/>
          <p:cNvSpPr>
            <a:spLocks noGrp="1" noChangeArrowheads="1"/>
          </p:cNvSpPr>
          <p:nvPr>
            <p:ph type="body" idx="1"/>
          </p:nvPr>
        </p:nvSpPr>
        <p:spPr>
          <a:xfrm>
            <a:off x="179388" y="1268759"/>
            <a:ext cx="8763000" cy="4970115"/>
          </a:xfrm>
        </p:spPr>
        <p:txBody>
          <a:bodyPr/>
          <a:lstStyle/>
          <a:p>
            <a:pPr lvl="0"/>
            <a:r>
              <a:rPr lang="zh-CN" altLang="zh-CN" dirty="0">
                <a:solidFill>
                  <a:srgbClr val="FFFF00"/>
                </a:solidFill>
              </a:rPr>
              <a:t>质子衰变为中子</a:t>
            </a:r>
            <a:r>
              <a:rPr lang="zh-CN" altLang="zh-CN" dirty="0"/>
              <a:t>，导致原子核易分裂</a:t>
            </a:r>
          </a:p>
          <a:p>
            <a:pPr lvl="0"/>
            <a:endParaRPr lang="en-US" altLang="zh-CN" dirty="0" smtClean="0"/>
          </a:p>
          <a:p>
            <a:pPr lvl="0"/>
            <a:r>
              <a:rPr lang="zh-CN" altLang="zh-CN" dirty="0" smtClean="0"/>
              <a:t>当</a:t>
            </a:r>
            <a:r>
              <a:rPr lang="en-US" altLang="zh-CN" dirty="0" smtClean="0"/>
              <a:t> </a:t>
            </a:r>
            <a:r>
              <a:rPr lang="en-US" altLang="zh-CN" i="1" dirty="0" err="1" smtClean="0"/>
              <a:t>ρ</a:t>
            </a:r>
            <a:r>
              <a:rPr lang="en-US" altLang="zh-CN" baseline="-25000" dirty="0" err="1" smtClean="0"/>
              <a:t>n</a:t>
            </a:r>
            <a:r>
              <a:rPr lang="en-US" altLang="zh-CN" dirty="0"/>
              <a:t>= 4×10</a:t>
            </a:r>
            <a:r>
              <a:rPr lang="en-US" altLang="zh-CN" baseline="30000" dirty="0"/>
              <a:t>11</a:t>
            </a:r>
            <a:r>
              <a:rPr lang="en-US" altLang="zh-CN" dirty="0"/>
              <a:t> gcm</a:t>
            </a:r>
            <a:r>
              <a:rPr lang="en-US" altLang="zh-CN" baseline="30000" dirty="0"/>
              <a:t>-3</a:t>
            </a:r>
            <a:r>
              <a:rPr lang="en-US" altLang="zh-CN" dirty="0"/>
              <a:t>, </a:t>
            </a:r>
            <a:r>
              <a:rPr lang="zh-CN" altLang="zh-CN" dirty="0"/>
              <a:t>中子从原子核中滴出</a:t>
            </a:r>
          </a:p>
          <a:p>
            <a:r>
              <a:rPr lang="zh-CN" altLang="zh-CN" dirty="0" smtClean="0"/>
              <a:t>当</a:t>
            </a:r>
            <a:r>
              <a:rPr lang="en-US" altLang="zh-CN" dirty="0" smtClean="0"/>
              <a:t> </a:t>
            </a:r>
            <a:r>
              <a:rPr lang="en-US" altLang="zh-CN" i="1" dirty="0" err="1" smtClean="0"/>
              <a:t>ρ</a:t>
            </a:r>
            <a:r>
              <a:rPr lang="en-US" altLang="zh-CN" baseline="-25000" dirty="0" err="1" smtClean="0"/>
              <a:t>n</a:t>
            </a:r>
            <a:r>
              <a:rPr lang="en-US" altLang="zh-CN" dirty="0"/>
              <a:t>= 10</a:t>
            </a:r>
            <a:r>
              <a:rPr lang="en-US" altLang="zh-CN" baseline="30000" dirty="0"/>
              <a:t>14</a:t>
            </a:r>
            <a:r>
              <a:rPr lang="en-US" altLang="zh-CN" dirty="0"/>
              <a:t> gcm</a:t>
            </a:r>
            <a:r>
              <a:rPr lang="en-US" altLang="zh-CN" baseline="30000" dirty="0"/>
              <a:t>-3</a:t>
            </a:r>
            <a:r>
              <a:rPr lang="en-US" altLang="zh-CN" dirty="0"/>
              <a:t>, </a:t>
            </a:r>
            <a:r>
              <a:rPr lang="zh-CN" altLang="zh-CN" dirty="0"/>
              <a:t>原子核完全瓦解，形成中子</a:t>
            </a:r>
            <a:r>
              <a:rPr lang="zh-CN" altLang="zh-CN" dirty="0" smtClean="0"/>
              <a:t>海洋</a:t>
            </a:r>
            <a:endParaRPr lang="en-US" altLang="zh-CN" dirty="0" smtClean="0"/>
          </a:p>
          <a:p>
            <a:endParaRPr lang="zh-CN" altLang="zh-CN" dirty="0"/>
          </a:p>
          <a:p>
            <a:pPr lvl="0"/>
            <a:r>
              <a:rPr lang="zh-CN" altLang="zh-CN" dirty="0"/>
              <a:t>星体物质几乎全变为中子，中子简并压力抗衡引力，形成新的稳定物态，即</a:t>
            </a:r>
            <a:r>
              <a:rPr lang="zh-CN" altLang="zh-CN" dirty="0" smtClean="0">
                <a:solidFill>
                  <a:srgbClr val="FFFF00"/>
                </a:solidFill>
              </a:rPr>
              <a:t>中子星</a:t>
            </a:r>
            <a:endParaRPr lang="zh-CN" altLang="zh-CN" dirty="0">
              <a:solidFill>
                <a:srgbClr val="FFFF00"/>
              </a:solidFil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algn="ctr" eaLnBrk="1" hangingPunct="1"/>
            <a:r>
              <a:rPr lang="zh-CN" altLang="en-US" sz="4400" b="0" dirty="0"/>
              <a:t>中子星的基本特征</a:t>
            </a:r>
            <a:endParaRPr lang="zh-CN" altLang="en-US" sz="4400" b="0" dirty="0" smtClean="0"/>
          </a:p>
        </p:txBody>
      </p:sp>
      <p:sp>
        <p:nvSpPr>
          <p:cNvPr id="143363" name="Rectangle 3"/>
          <p:cNvSpPr>
            <a:spLocks noGrp="1" noChangeArrowheads="1"/>
          </p:cNvSpPr>
          <p:nvPr>
            <p:ph type="body" idx="1"/>
          </p:nvPr>
        </p:nvSpPr>
        <p:spPr>
          <a:xfrm>
            <a:off x="179388" y="1124744"/>
            <a:ext cx="8763000" cy="5328592"/>
          </a:xfrm>
        </p:spPr>
        <p:txBody>
          <a:bodyPr/>
          <a:lstStyle/>
          <a:p>
            <a:pPr lvl="0"/>
            <a:r>
              <a:rPr lang="zh-CN" altLang="zh-CN" dirty="0"/>
              <a:t>中子</a:t>
            </a:r>
            <a:r>
              <a:rPr lang="zh-CN" altLang="zh-CN" dirty="0" smtClean="0"/>
              <a:t>质量</a:t>
            </a:r>
            <a:r>
              <a:rPr lang="en-US" altLang="zh-CN" dirty="0" smtClean="0"/>
              <a:t>&gt;&gt;</a:t>
            </a:r>
            <a:r>
              <a:rPr lang="zh-CN" altLang="zh-CN" dirty="0" smtClean="0"/>
              <a:t>电子，</a:t>
            </a:r>
            <a:r>
              <a:rPr lang="zh-CN" altLang="zh-CN" dirty="0"/>
              <a:t>更高密度才</a:t>
            </a:r>
            <a:r>
              <a:rPr lang="zh-CN" altLang="zh-CN" dirty="0" smtClean="0"/>
              <a:t>简并</a:t>
            </a:r>
            <a:r>
              <a:rPr lang="zh-CN" altLang="en-US" dirty="0"/>
              <a:t> </a:t>
            </a:r>
            <a:r>
              <a:rPr lang="en-US" altLang="zh-CN" dirty="0" smtClean="0">
                <a:sym typeface="Wingdings" panose="05000000000000000000" pitchFamily="2" charset="2"/>
              </a:rPr>
              <a:t></a:t>
            </a:r>
            <a:endParaRPr lang="en-US" altLang="zh-CN" dirty="0" smtClean="0"/>
          </a:p>
          <a:p>
            <a:pPr lvl="0"/>
            <a:endParaRPr lang="en-US" altLang="zh-CN" dirty="0" smtClean="0"/>
          </a:p>
          <a:p>
            <a:pPr lvl="0"/>
            <a:r>
              <a:rPr lang="zh-CN" altLang="zh-CN" dirty="0" smtClean="0"/>
              <a:t>特征</a:t>
            </a:r>
            <a:r>
              <a:rPr lang="zh-CN" altLang="zh-CN" dirty="0"/>
              <a:t>质量 </a:t>
            </a:r>
            <a:r>
              <a:rPr lang="en-US" altLang="zh-CN" i="1" dirty="0"/>
              <a:t>M</a:t>
            </a:r>
            <a:r>
              <a:rPr lang="en-US" altLang="zh-CN" dirty="0"/>
              <a:t> ~ </a:t>
            </a:r>
            <a:r>
              <a:rPr lang="zh-CN" altLang="zh-CN" dirty="0"/>
              <a:t>（</a:t>
            </a:r>
            <a:r>
              <a:rPr lang="en-US" altLang="zh-CN" dirty="0"/>
              <a:t>&gt;</a:t>
            </a:r>
            <a:r>
              <a:rPr lang="zh-CN" altLang="zh-CN" dirty="0"/>
              <a:t>）</a:t>
            </a:r>
            <a:r>
              <a:rPr lang="en-US" altLang="zh-CN" dirty="0">
                <a:solidFill>
                  <a:srgbClr val="FFFF00"/>
                </a:solidFill>
              </a:rPr>
              <a:t>1.4 </a:t>
            </a:r>
            <a:r>
              <a:rPr lang="en-US" altLang="zh-CN" i="1" dirty="0">
                <a:solidFill>
                  <a:srgbClr val="FFFF00"/>
                </a:solidFill>
              </a:rPr>
              <a:t>M</a:t>
            </a:r>
            <a:r>
              <a:rPr lang="en-US" altLang="zh-CN" baseline="-25000" dirty="0">
                <a:solidFill>
                  <a:srgbClr val="FFFF00"/>
                </a:solidFill>
              </a:rPr>
              <a:t>⊙</a:t>
            </a:r>
            <a:endParaRPr lang="zh-CN" altLang="zh-CN" dirty="0">
              <a:solidFill>
                <a:srgbClr val="FFFF00"/>
              </a:solidFill>
            </a:endParaRPr>
          </a:p>
          <a:p>
            <a:pPr lvl="0"/>
            <a:r>
              <a:rPr lang="zh-CN" altLang="zh-CN" dirty="0"/>
              <a:t>半径比白矮星小得多，特征半径</a:t>
            </a:r>
            <a:r>
              <a:rPr lang="en-US" altLang="zh-CN" dirty="0"/>
              <a:t>~</a:t>
            </a:r>
            <a:r>
              <a:rPr lang="en-US" altLang="zh-CN" dirty="0">
                <a:solidFill>
                  <a:srgbClr val="FFFF00"/>
                </a:solidFill>
              </a:rPr>
              <a:t>10-20 km</a:t>
            </a:r>
            <a:endParaRPr lang="zh-CN" altLang="zh-CN" dirty="0">
              <a:solidFill>
                <a:srgbClr val="FFFF00"/>
              </a:solidFill>
            </a:endParaRPr>
          </a:p>
          <a:p>
            <a:pPr lvl="0"/>
            <a:r>
              <a:rPr lang="zh-CN" altLang="zh-CN" dirty="0"/>
              <a:t>密度比白矮星大得多（</a:t>
            </a:r>
            <a:r>
              <a:rPr lang="en-US" altLang="zh-CN" dirty="0"/>
              <a:t>~10 </a:t>
            </a:r>
            <a:r>
              <a:rPr lang="zh-CN" altLang="zh-CN" dirty="0"/>
              <a:t>亿倍）</a:t>
            </a:r>
          </a:p>
          <a:p>
            <a:pPr lvl="0"/>
            <a:r>
              <a:rPr lang="zh-CN" altLang="en-US" dirty="0" smtClean="0"/>
              <a:t>刚形成时</a:t>
            </a:r>
            <a:r>
              <a:rPr lang="zh-CN" altLang="zh-CN" dirty="0" smtClean="0"/>
              <a:t>温度</a:t>
            </a:r>
            <a:r>
              <a:rPr lang="zh-CN" altLang="zh-CN" dirty="0"/>
              <a:t>很</a:t>
            </a:r>
            <a:r>
              <a:rPr lang="zh-CN" altLang="zh-CN" dirty="0" smtClean="0"/>
              <a:t>高</a:t>
            </a:r>
            <a:r>
              <a:rPr lang="zh-CN" altLang="en-US" dirty="0" smtClean="0"/>
              <a:t>（但冷却极快）</a:t>
            </a:r>
            <a:endParaRPr lang="zh-CN" altLang="zh-CN" dirty="0"/>
          </a:p>
          <a:p>
            <a:pPr lvl="1"/>
            <a:r>
              <a:rPr lang="zh-CN" altLang="zh-CN" dirty="0"/>
              <a:t>表面 </a:t>
            </a:r>
            <a:r>
              <a:rPr lang="en-US" altLang="zh-CN" dirty="0"/>
              <a:t>&gt; 1000</a:t>
            </a:r>
            <a:r>
              <a:rPr lang="zh-CN" altLang="zh-CN" dirty="0"/>
              <a:t>万</a:t>
            </a:r>
            <a:r>
              <a:rPr lang="en-US" altLang="zh-CN" dirty="0" smtClean="0"/>
              <a:t>K</a:t>
            </a:r>
            <a:r>
              <a:rPr lang="zh-CN" altLang="en-US" dirty="0"/>
              <a:t>；</a:t>
            </a:r>
            <a:r>
              <a:rPr lang="zh-CN" altLang="zh-CN" dirty="0" smtClean="0"/>
              <a:t>内部 </a:t>
            </a:r>
            <a:r>
              <a:rPr lang="en-US" altLang="zh-CN" dirty="0"/>
              <a:t>&gt; 69</a:t>
            </a:r>
            <a:r>
              <a:rPr lang="zh-CN" altLang="zh-CN" dirty="0"/>
              <a:t>亿</a:t>
            </a:r>
            <a:r>
              <a:rPr lang="en-US" altLang="zh-CN" dirty="0"/>
              <a:t>K</a:t>
            </a:r>
            <a:endParaRPr lang="zh-CN" altLang="zh-CN" dirty="0"/>
          </a:p>
          <a:p>
            <a:pPr lvl="0"/>
            <a:r>
              <a:rPr lang="zh-CN" altLang="zh-CN" dirty="0" smtClean="0"/>
              <a:t>坍缩</a:t>
            </a:r>
            <a:r>
              <a:rPr lang="en-US" altLang="zh-CN" dirty="0" smtClean="0">
                <a:sym typeface="Wingdings" panose="05000000000000000000" pitchFamily="2" charset="2"/>
              </a:rPr>
              <a:t></a:t>
            </a:r>
            <a:r>
              <a:rPr lang="zh-CN" altLang="zh-CN" dirty="0" smtClean="0"/>
              <a:t>中子星</a:t>
            </a:r>
            <a:r>
              <a:rPr lang="zh-CN" altLang="zh-CN" dirty="0">
                <a:solidFill>
                  <a:srgbClr val="FFFF00"/>
                </a:solidFill>
              </a:rPr>
              <a:t>快速自转</a:t>
            </a:r>
            <a:r>
              <a:rPr lang="zh-CN" altLang="zh-CN" dirty="0"/>
              <a:t>（角动量守恒</a:t>
            </a:r>
            <a:r>
              <a:rPr lang="zh-CN" altLang="zh-CN" dirty="0" smtClean="0"/>
              <a:t>）</a:t>
            </a:r>
            <a:r>
              <a:rPr lang="zh-CN" altLang="en-US" dirty="0"/>
              <a:t>、</a:t>
            </a:r>
            <a:r>
              <a:rPr lang="zh-CN" altLang="zh-CN" dirty="0" smtClean="0">
                <a:solidFill>
                  <a:srgbClr val="FFFF00"/>
                </a:solidFill>
              </a:rPr>
              <a:t>磁场</a:t>
            </a:r>
            <a:r>
              <a:rPr lang="zh-CN" altLang="zh-CN" dirty="0"/>
              <a:t>增</a:t>
            </a:r>
            <a:r>
              <a:rPr lang="zh-CN" altLang="zh-CN" dirty="0">
                <a:solidFill>
                  <a:srgbClr val="FFFF00"/>
                </a:solidFill>
              </a:rPr>
              <a:t>强</a:t>
            </a:r>
            <a:r>
              <a:rPr lang="zh-CN" altLang="zh-CN" dirty="0"/>
              <a:t>（磁通量守恒）而形成</a:t>
            </a:r>
            <a:r>
              <a:rPr lang="zh-CN" altLang="zh-CN" dirty="0" smtClean="0">
                <a:solidFill>
                  <a:srgbClr val="FFFF00"/>
                </a:solidFill>
              </a:rPr>
              <a:t>磁层</a:t>
            </a:r>
            <a:r>
              <a:rPr lang="zh-CN" altLang="en-US" dirty="0"/>
              <a:t>、</a:t>
            </a:r>
            <a:r>
              <a:rPr lang="zh-CN" altLang="en-US" dirty="0" smtClean="0"/>
              <a:t>表面</a:t>
            </a:r>
            <a:r>
              <a:rPr lang="zh-CN" altLang="en-US" dirty="0" smtClean="0">
                <a:solidFill>
                  <a:srgbClr val="FFFF00"/>
                </a:solidFill>
              </a:rPr>
              <a:t>强引力</a:t>
            </a:r>
            <a:endParaRPr lang="zh-CN" altLang="zh-CN" dirty="0">
              <a:solidFill>
                <a:srgbClr val="FFFF00"/>
              </a:solidFill>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Grp="1" noChangeArrowheads="1"/>
          </p:cNvSpPr>
          <p:nvPr>
            <p:ph type="body" idx="4294967295"/>
          </p:nvPr>
        </p:nvSpPr>
        <p:spPr>
          <a:xfrm>
            <a:off x="270311" y="432624"/>
            <a:ext cx="8546852" cy="2015629"/>
          </a:xfrm>
        </p:spPr>
        <p:txBody>
          <a:bodyPr/>
          <a:lstStyle/>
          <a:p>
            <a:pPr marL="0" indent="0" algn="just">
              <a:buNone/>
            </a:pPr>
            <a:r>
              <a:rPr lang="zh-CN" altLang="en-US" dirty="0" smtClean="0"/>
              <a:t>半径为</a:t>
            </a:r>
            <a:r>
              <a:rPr lang="en-US" altLang="zh-CN" dirty="0" smtClean="0"/>
              <a:t>15km</a:t>
            </a:r>
            <a:r>
              <a:rPr lang="zh-CN" altLang="en-US" dirty="0" smtClean="0"/>
              <a:t>、质量为</a:t>
            </a:r>
            <a:r>
              <a:rPr lang="en-US" altLang="zh-CN" dirty="0" smtClean="0"/>
              <a:t>2 </a:t>
            </a:r>
            <a:r>
              <a:rPr lang="en-US" altLang="zh-CN" dirty="0" err="1" smtClean="0"/>
              <a:t>Msun</a:t>
            </a:r>
            <a:r>
              <a:rPr lang="en-US" altLang="zh-CN" dirty="0" smtClean="0"/>
              <a:t> </a:t>
            </a:r>
            <a:r>
              <a:rPr lang="zh-CN" altLang="en-US" dirty="0" smtClean="0"/>
              <a:t>的中子星的表面引力加速度为地球表面的</a:t>
            </a:r>
            <a:r>
              <a:rPr lang="en-US" altLang="zh-CN" dirty="0" smtClean="0"/>
              <a:t>~1000</a:t>
            </a:r>
            <a:r>
              <a:rPr lang="zh-CN" altLang="en-US" dirty="0" smtClean="0"/>
              <a:t>亿倍，其表面的逃逸速度是地球表面的</a:t>
            </a:r>
            <a:r>
              <a:rPr lang="en-US" altLang="zh-CN" dirty="0" smtClean="0"/>
              <a:t>~17,000</a:t>
            </a:r>
            <a:r>
              <a:rPr lang="zh-CN" altLang="en-US" dirty="0" smtClean="0"/>
              <a:t>倍，达到 </a:t>
            </a:r>
            <a:r>
              <a:rPr lang="en-US" altLang="zh-CN" dirty="0" smtClean="0"/>
              <a:t>0.63</a:t>
            </a:r>
            <a:r>
              <a:rPr lang="zh-CN" altLang="en-US" dirty="0" smtClean="0"/>
              <a:t>倍光速</a:t>
            </a:r>
          </a:p>
        </p:txBody>
      </p:sp>
      <p:pic>
        <p:nvPicPr>
          <p:cNvPr id="1454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9" y="4698381"/>
            <a:ext cx="3500871" cy="877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4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7726" y="4870781"/>
            <a:ext cx="5163397" cy="53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41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2680119"/>
            <a:ext cx="2827447" cy="13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41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3737" y="2859409"/>
            <a:ext cx="3771373" cy="106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3">
            <a:extLst>
              <a:ext uri="{28A0092B-C50C-407E-A947-70E740481C1C}">
                <a14:useLocalDpi xmlns:a14="http://schemas.microsoft.com/office/drawing/2010/main" val="0"/>
              </a:ext>
            </a:extLst>
          </a:blip>
          <a:srcRect l="20738" t="27734" r="13858" b="38983"/>
          <a:stretch>
            <a:fillRect/>
          </a:stretch>
        </p:blipFill>
        <p:spPr bwMode="auto">
          <a:xfrm>
            <a:off x="4929188" y="1571625"/>
            <a:ext cx="38862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7" name="Rectangle 3"/>
          <p:cNvSpPr>
            <a:spLocks noGrp="1" noChangeArrowheads="1"/>
          </p:cNvSpPr>
          <p:nvPr>
            <p:ph type="title"/>
          </p:nvPr>
        </p:nvSpPr>
        <p:spPr>
          <a:xfrm>
            <a:off x="323850" y="404813"/>
            <a:ext cx="8534400" cy="506412"/>
          </a:xfrm>
        </p:spPr>
        <p:txBody>
          <a:bodyPr/>
          <a:lstStyle/>
          <a:p>
            <a:pPr eaLnBrk="1" hangingPunct="1"/>
            <a:r>
              <a:rPr lang="zh-CN" altLang="en-US" b="0" smtClean="0"/>
              <a:t>中子星的结构</a:t>
            </a:r>
          </a:p>
        </p:txBody>
      </p:sp>
      <p:sp>
        <p:nvSpPr>
          <p:cNvPr id="149508" name="Text Box 5"/>
          <p:cNvSpPr txBox="1">
            <a:spLocks noChangeArrowheads="1"/>
          </p:cNvSpPr>
          <p:nvPr/>
        </p:nvSpPr>
        <p:spPr bwMode="auto">
          <a:xfrm>
            <a:off x="3929063" y="4572000"/>
            <a:ext cx="5545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zh-CN" altLang="en-US" sz="1800">
                <a:solidFill>
                  <a:srgbClr val="FF9900"/>
                </a:solidFill>
                <a:latin typeface="Times New Roman" panose="02020603050405020304" pitchFamily="18" charset="0"/>
                <a:ea typeface="宋体" panose="02010600030101010101" pitchFamily="2" charset="-122"/>
              </a:rPr>
              <a:t>10</a:t>
            </a:r>
            <a:r>
              <a:rPr kumimoji="1" lang="zh-CN" altLang="en-US" sz="1800" baseline="30000">
                <a:solidFill>
                  <a:srgbClr val="FF9900"/>
                </a:solidFill>
                <a:latin typeface="Times New Roman" panose="02020603050405020304" pitchFamily="18" charset="0"/>
                <a:ea typeface="宋体" panose="02010600030101010101" pitchFamily="2" charset="-122"/>
              </a:rPr>
              <a:t>6 </a:t>
            </a:r>
            <a:r>
              <a:rPr kumimoji="1" lang="en-US" altLang="zh-CN" sz="1800">
                <a:solidFill>
                  <a:srgbClr val="FF9900"/>
                </a:solidFill>
                <a:latin typeface="Times New Roman" panose="02020603050405020304" pitchFamily="18" charset="0"/>
                <a:ea typeface="宋体" panose="02010600030101010101" pitchFamily="2" charset="-122"/>
              </a:rPr>
              <a:t>gcm</a:t>
            </a:r>
            <a:r>
              <a:rPr kumimoji="1" lang="en-US" altLang="zh-CN" sz="1800" baseline="30000">
                <a:solidFill>
                  <a:srgbClr val="FF9900"/>
                </a:solidFill>
                <a:latin typeface="Times New Roman" panose="02020603050405020304" pitchFamily="18" charset="0"/>
                <a:ea typeface="宋体" panose="02010600030101010101" pitchFamily="2" charset="-122"/>
              </a:rPr>
              <a:t>-3     </a:t>
            </a:r>
            <a:r>
              <a:rPr kumimoji="1" lang="en-US" altLang="zh-CN" sz="1800">
                <a:solidFill>
                  <a:srgbClr val="FF9900"/>
                </a:solidFill>
                <a:latin typeface="Times New Roman" panose="02020603050405020304" pitchFamily="18" charset="0"/>
                <a:ea typeface="宋体" panose="02010600030101010101" pitchFamily="2" charset="-122"/>
              </a:rPr>
              <a:t>4</a:t>
            </a:r>
            <a:r>
              <a:rPr kumimoji="1" lang="en-US" altLang="zh-CN" sz="1800">
                <a:solidFill>
                  <a:srgbClr val="FF99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800">
                <a:solidFill>
                  <a:srgbClr val="FF9900"/>
                </a:solidFill>
                <a:latin typeface="Times New Roman" panose="02020603050405020304" pitchFamily="18" charset="0"/>
                <a:ea typeface="宋体" panose="02010600030101010101" pitchFamily="2" charset="-122"/>
              </a:rPr>
              <a:t>10</a:t>
            </a:r>
            <a:r>
              <a:rPr kumimoji="1" lang="en-US" altLang="zh-CN" sz="1800" baseline="30000">
                <a:solidFill>
                  <a:srgbClr val="FF9900"/>
                </a:solidFill>
                <a:latin typeface="Times New Roman" panose="02020603050405020304" pitchFamily="18" charset="0"/>
                <a:ea typeface="宋体" panose="02010600030101010101" pitchFamily="2" charset="-122"/>
              </a:rPr>
              <a:t>11</a:t>
            </a:r>
            <a:r>
              <a:rPr kumimoji="1" lang="en-US" altLang="zh-CN" sz="1800">
                <a:solidFill>
                  <a:srgbClr val="FF9900"/>
                </a:solidFill>
                <a:latin typeface="Times New Roman" panose="02020603050405020304" pitchFamily="18" charset="0"/>
                <a:ea typeface="宋体" panose="02010600030101010101" pitchFamily="2" charset="-122"/>
              </a:rPr>
              <a:t>gcm</a:t>
            </a:r>
            <a:r>
              <a:rPr kumimoji="1" lang="en-US" altLang="zh-CN" sz="1800" baseline="30000">
                <a:solidFill>
                  <a:srgbClr val="FF9900"/>
                </a:solidFill>
                <a:latin typeface="Times New Roman" panose="02020603050405020304" pitchFamily="18" charset="0"/>
                <a:ea typeface="宋体" panose="02010600030101010101" pitchFamily="2" charset="-122"/>
              </a:rPr>
              <a:t>-3</a:t>
            </a:r>
            <a:r>
              <a:rPr kumimoji="1" lang="en-US" altLang="zh-CN" sz="1800">
                <a:solidFill>
                  <a:srgbClr val="FF9900"/>
                </a:solidFill>
                <a:latin typeface="Times New Roman" panose="02020603050405020304" pitchFamily="18" charset="0"/>
                <a:ea typeface="宋体" panose="02010600030101010101" pitchFamily="2" charset="-122"/>
              </a:rPr>
              <a:t>    2 × 10</a:t>
            </a:r>
            <a:r>
              <a:rPr kumimoji="1" lang="en-US" altLang="zh-CN" sz="1800" baseline="30000">
                <a:solidFill>
                  <a:srgbClr val="FF9900"/>
                </a:solidFill>
                <a:latin typeface="Times New Roman" panose="02020603050405020304" pitchFamily="18" charset="0"/>
                <a:ea typeface="宋体" panose="02010600030101010101" pitchFamily="2" charset="-122"/>
              </a:rPr>
              <a:t>14</a:t>
            </a:r>
            <a:r>
              <a:rPr kumimoji="1" lang="en-US" altLang="zh-CN" sz="1800">
                <a:solidFill>
                  <a:srgbClr val="FF9900"/>
                </a:solidFill>
                <a:latin typeface="Times New Roman" panose="02020603050405020304" pitchFamily="18" charset="0"/>
                <a:ea typeface="宋体" panose="02010600030101010101" pitchFamily="2" charset="-122"/>
              </a:rPr>
              <a:t>gcm</a:t>
            </a:r>
            <a:r>
              <a:rPr kumimoji="1" lang="en-US" altLang="zh-CN" sz="1800" baseline="30000">
                <a:solidFill>
                  <a:srgbClr val="FF9900"/>
                </a:solidFill>
                <a:latin typeface="Times New Roman" panose="02020603050405020304" pitchFamily="18" charset="0"/>
                <a:ea typeface="宋体" panose="02010600030101010101" pitchFamily="2" charset="-122"/>
              </a:rPr>
              <a:t>- 3</a:t>
            </a:r>
            <a:r>
              <a:rPr kumimoji="1" lang="en-US" altLang="zh-CN" sz="1800">
                <a:solidFill>
                  <a:srgbClr val="FF9900"/>
                </a:solidFill>
                <a:latin typeface="Times New Roman" panose="02020603050405020304" pitchFamily="18" charset="0"/>
                <a:ea typeface="宋体" panose="02010600030101010101" pitchFamily="2" charset="-122"/>
              </a:rPr>
              <a:t>    10</a:t>
            </a:r>
            <a:r>
              <a:rPr kumimoji="1" lang="en-US" altLang="zh-CN" sz="1800" baseline="30000">
                <a:solidFill>
                  <a:srgbClr val="FF9900"/>
                </a:solidFill>
                <a:latin typeface="Times New Roman" panose="02020603050405020304" pitchFamily="18" charset="0"/>
                <a:ea typeface="宋体" panose="02010600030101010101" pitchFamily="2" charset="-122"/>
              </a:rPr>
              <a:t>15</a:t>
            </a:r>
            <a:r>
              <a:rPr kumimoji="1" lang="en-US" altLang="zh-CN" sz="1800">
                <a:solidFill>
                  <a:srgbClr val="FF9900"/>
                </a:solidFill>
                <a:latin typeface="Times New Roman" panose="02020603050405020304" pitchFamily="18" charset="0"/>
                <a:ea typeface="宋体" panose="02010600030101010101" pitchFamily="2" charset="-122"/>
              </a:rPr>
              <a:t>gcm</a:t>
            </a:r>
            <a:r>
              <a:rPr kumimoji="1" lang="en-US" altLang="zh-CN" sz="1800" baseline="30000">
                <a:solidFill>
                  <a:srgbClr val="FF9900"/>
                </a:solidFill>
                <a:latin typeface="Times New Roman" panose="02020603050405020304" pitchFamily="18" charset="0"/>
                <a:ea typeface="宋体" panose="02010600030101010101" pitchFamily="2" charset="-122"/>
              </a:rPr>
              <a:t>-3</a:t>
            </a:r>
          </a:p>
        </p:txBody>
      </p:sp>
      <p:sp>
        <p:nvSpPr>
          <p:cNvPr id="149509" name="Line 6"/>
          <p:cNvSpPr>
            <a:spLocks noChangeShapeType="1"/>
          </p:cNvSpPr>
          <p:nvPr/>
        </p:nvSpPr>
        <p:spPr bwMode="auto">
          <a:xfrm flipV="1">
            <a:off x="4500563" y="3714750"/>
            <a:ext cx="685800" cy="838200"/>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9510" name="Line 7"/>
          <p:cNvSpPr>
            <a:spLocks noChangeShapeType="1"/>
          </p:cNvSpPr>
          <p:nvPr/>
        </p:nvSpPr>
        <p:spPr bwMode="auto">
          <a:xfrm flipV="1">
            <a:off x="5643563" y="3714750"/>
            <a:ext cx="0" cy="762000"/>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9511" name="Line 8"/>
          <p:cNvSpPr>
            <a:spLocks noChangeShapeType="1"/>
          </p:cNvSpPr>
          <p:nvPr/>
        </p:nvSpPr>
        <p:spPr bwMode="auto">
          <a:xfrm flipH="1" flipV="1">
            <a:off x="6715125" y="3714750"/>
            <a:ext cx="357188" cy="857250"/>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9512" name="Line 9"/>
          <p:cNvSpPr>
            <a:spLocks noChangeShapeType="1"/>
          </p:cNvSpPr>
          <p:nvPr/>
        </p:nvSpPr>
        <p:spPr bwMode="auto">
          <a:xfrm flipH="1" flipV="1">
            <a:off x="7929563" y="3786188"/>
            <a:ext cx="304800" cy="762000"/>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9513" name="Text Box 10"/>
          <p:cNvSpPr txBox="1">
            <a:spLocks noChangeArrowheads="1"/>
          </p:cNvSpPr>
          <p:nvPr/>
        </p:nvSpPr>
        <p:spPr bwMode="auto">
          <a:xfrm>
            <a:off x="142875" y="1357313"/>
            <a:ext cx="45720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just" eaLnBrk="1" hangingPunct="1">
              <a:lnSpc>
                <a:spcPct val="90000"/>
              </a:lnSpc>
              <a:spcBef>
                <a:spcPct val="50000"/>
              </a:spcBef>
              <a:buFont typeface="Wingdings" panose="05000000000000000000" pitchFamily="2" charset="2"/>
              <a:buChar char="Ø"/>
            </a:pPr>
            <a:r>
              <a:rPr kumimoji="1" lang="zh-CN" altLang="en-US" sz="2800" dirty="0"/>
              <a:t>表层大气 ~</a:t>
            </a:r>
            <a:r>
              <a:rPr kumimoji="1" lang="en-US" altLang="zh-CN" sz="2800" dirty="0"/>
              <a:t>cm</a:t>
            </a:r>
            <a:r>
              <a:rPr kumimoji="1" lang="zh-CN" altLang="en-US" sz="2800" dirty="0"/>
              <a:t>（没显示）</a:t>
            </a:r>
            <a:endParaRPr kumimoji="1" lang="en-US" altLang="zh-CN" sz="2800" dirty="0"/>
          </a:p>
          <a:p>
            <a:pPr algn="just" eaLnBrk="1" hangingPunct="1">
              <a:lnSpc>
                <a:spcPct val="90000"/>
              </a:lnSpc>
              <a:spcBef>
                <a:spcPct val="50000"/>
              </a:spcBef>
              <a:buFont typeface="Wingdings" panose="05000000000000000000" pitchFamily="2" charset="2"/>
              <a:buChar char="Ø"/>
            </a:pPr>
            <a:r>
              <a:rPr kumimoji="1" lang="zh-CN" altLang="en-US" sz="2800" dirty="0"/>
              <a:t>外壳 ~0.3 </a:t>
            </a:r>
            <a:r>
              <a:rPr kumimoji="1" lang="en-US" altLang="zh-CN" sz="2800" dirty="0"/>
              <a:t>km, </a:t>
            </a:r>
            <a:r>
              <a:rPr kumimoji="1" lang="zh-CN" altLang="en-US" sz="2800" dirty="0"/>
              <a:t>固态金属（</a:t>
            </a:r>
            <a:r>
              <a:rPr kumimoji="1" lang="en-US" altLang="zh-CN" sz="2800" dirty="0"/>
              <a:t>Fe, e</a:t>
            </a:r>
            <a:r>
              <a:rPr kumimoji="1" lang="en-US" altLang="zh-CN" sz="2800" baseline="30000" dirty="0"/>
              <a:t>－</a:t>
            </a:r>
            <a:r>
              <a:rPr kumimoji="1" lang="en-US" altLang="zh-CN" sz="2800" dirty="0"/>
              <a:t>）</a:t>
            </a:r>
          </a:p>
          <a:p>
            <a:pPr algn="just" eaLnBrk="1" hangingPunct="1">
              <a:lnSpc>
                <a:spcPct val="90000"/>
              </a:lnSpc>
              <a:spcBef>
                <a:spcPct val="50000"/>
              </a:spcBef>
              <a:buFont typeface="Wingdings" panose="05000000000000000000" pitchFamily="2" charset="2"/>
              <a:buChar char="Ø"/>
            </a:pPr>
            <a:r>
              <a:rPr kumimoji="1" lang="zh-CN" altLang="en-US" sz="2800" dirty="0"/>
              <a:t>内壳 ~0.6 </a:t>
            </a:r>
            <a:r>
              <a:rPr kumimoji="1" lang="en-US" altLang="zh-CN" sz="2800" dirty="0"/>
              <a:t>km, </a:t>
            </a:r>
            <a:r>
              <a:rPr kumimoji="1" lang="zh-CN" altLang="en-US" sz="2800" dirty="0"/>
              <a:t>原子核、游离中子、电子 </a:t>
            </a:r>
          </a:p>
          <a:p>
            <a:pPr algn="just" eaLnBrk="1" hangingPunct="1">
              <a:lnSpc>
                <a:spcPct val="90000"/>
              </a:lnSpc>
              <a:spcBef>
                <a:spcPct val="50000"/>
              </a:spcBef>
              <a:buFont typeface="Wingdings" panose="05000000000000000000" pitchFamily="2" charset="2"/>
              <a:buChar char="Ø"/>
            </a:pPr>
            <a:r>
              <a:rPr kumimoji="1" lang="zh-CN" altLang="en-US" sz="2800" dirty="0"/>
              <a:t>内部：超流中子和超导质子</a:t>
            </a:r>
          </a:p>
          <a:p>
            <a:pPr algn="just" eaLnBrk="1" hangingPunct="1">
              <a:lnSpc>
                <a:spcPct val="90000"/>
              </a:lnSpc>
              <a:spcBef>
                <a:spcPct val="50000"/>
              </a:spcBef>
              <a:buFont typeface="Wingdings" panose="05000000000000000000" pitchFamily="2" charset="2"/>
              <a:buChar char="Ø"/>
            </a:pPr>
            <a:r>
              <a:rPr kumimoji="1" lang="zh-CN" altLang="en-US" sz="2800" dirty="0"/>
              <a:t>核心</a:t>
            </a:r>
            <a:r>
              <a:rPr kumimoji="1" lang="en-US" altLang="zh-CN" sz="2800" dirty="0"/>
              <a:t>: </a:t>
            </a:r>
            <a:r>
              <a:rPr kumimoji="1" lang="zh-CN" altLang="en-US" sz="2800" dirty="0"/>
              <a:t>超子/奇异物质？（夸克）</a:t>
            </a:r>
          </a:p>
        </p:txBody>
      </p:sp>
      <p:sp>
        <p:nvSpPr>
          <p:cNvPr id="70666" name="Text Box 11"/>
          <p:cNvSpPr txBox="1">
            <a:spLocks noChangeArrowheads="1"/>
          </p:cNvSpPr>
          <p:nvPr/>
        </p:nvSpPr>
        <p:spPr bwMode="auto">
          <a:xfrm>
            <a:off x="2484438" y="5661025"/>
            <a:ext cx="6408737" cy="592138"/>
          </a:xfrm>
          <a:prstGeom prst="rect">
            <a:avLst/>
          </a:prstGeom>
          <a:noFill/>
          <a:ln w="12700">
            <a:solidFill>
              <a:srgbClr val="FF0000"/>
            </a:solidFill>
            <a:miter lim="800000"/>
            <a:headEnd type="none" w="sm" len="sm"/>
            <a:tailEnd type="none" w="sm" len="sm"/>
          </a:ln>
        </p:spPr>
        <p:txBody>
          <a:bodyPr>
            <a:spAutoFit/>
          </a:bodyPr>
          <a:lstStyle/>
          <a:p>
            <a:pPr>
              <a:spcBef>
                <a:spcPct val="50000"/>
              </a:spcBef>
              <a:defRPr/>
            </a:pPr>
            <a:r>
              <a:rPr lang="zh-CN" altLang="en-US" sz="3200" dirty="0">
                <a:solidFill>
                  <a:schemeClr val="bg1"/>
                </a:solidFill>
                <a:latin typeface="+mn-lt"/>
                <a:ea typeface="+mn-ea"/>
              </a:rPr>
              <a:t>中子星密度：</a:t>
            </a:r>
            <a:r>
              <a:rPr lang="en-US" altLang="zh-CN" sz="3200" dirty="0">
                <a:solidFill>
                  <a:schemeClr val="bg1"/>
                </a:solidFill>
                <a:latin typeface="+mn-lt"/>
                <a:ea typeface="+mn-ea"/>
              </a:rPr>
              <a:t>~10</a:t>
            </a:r>
            <a:r>
              <a:rPr lang="zh-CN" altLang="en-US" sz="3200" dirty="0">
                <a:solidFill>
                  <a:schemeClr val="bg1"/>
                </a:solidFill>
                <a:latin typeface="+mn-lt"/>
                <a:ea typeface="+mn-ea"/>
              </a:rPr>
              <a:t>亿吨</a:t>
            </a:r>
            <a:r>
              <a:rPr lang="en-US" altLang="zh-CN" sz="3200" dirty="0">
                <a:solidFill>
                  <a:schemeClr val="bg1"/>
                </a:solidFill>
                <a:latin typeface="+mn-lt"/>
                <a:ea typeface="+mn-ea"/>
              </a:rPr>
              <a:t>/</a:t>
            </a:r>
            <a:r>
              <a:rPr lang="zh-CN" altLang="en-US" sz="3200" dirty="0">
                <a:solidFill>
                  <a:schemeClr val="bg1"/>
                </a:solidFill>
                <a:latin typeface="+mn-lt"/>
                <a:ea typeface="+mn-ea"/>
              </a:rPr>
              <a:t>立方厘米</a:t>
            </a:r>
            <a:r>
              <a:rPr lang="en-US" altLang="zh-CN" sz="3200" dirty="0">
                <a:solidFill>
                  <a:schemeClr val="bg1"/>
                </a:solidFill>
                <a:latin typeface="+mn-lt"/>
                <a:ea typeface="+mn-ea"/>
              </a:rPr>
              <a:t>!</a:t>
            </a:r>
            <a:endParaRPr lang="zh-CN" altLang="en-US" sz="3200" dirty="0">
              <a:solidFill>
                <a:schemeClr val="bg1"/>
              </a:solidFill>
              <a:latin typeface="+mn-lt"/>
              <a:ea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r>
              <a:rPr lang="zh-CN" altLang="en-US" sz="4400" b="0" smtClean="0"/>
              <a:t>主序阶段的</a:t>
            </a:r>
            <a:r>
              <a:rPr lang="en-US" altLang="zh-CN" sz="4400" b="0" smtClean="0"/>
              <a:t>H</a:t>
            </a:r>
            <a:r>
              <a:rPr lang="zh-CN" altLang="en-US" sz="4400" b="0" smtClean="0"/>
              <a:t>燃烧以</a:t>
            </a:r>
            <a:r>
              <a:rPr lang="en-US" altLang="zh-CN" sz="4400" b="0" smtClean="0"/>
              <a:t>CNO</a:t>
            </a:r>
            <a:r>
              <a:rPr lang="zh-CN" altLang="en-US" sz="4400" b="0" smtClean="0"/>
              <a:t>循环为主</a:t>
            </a:r>
          </a:p>
        </p:txBody>
      </p:sp>
      <p:sp>
        <p:nvSpPr>
          <p:cNvPr id="22531" name="Rectangle 3"/>
          <p:cNvSpPr>
            <a:spLocks noGrp="1" noChangeArrowheads="1"/>
          </p:cNvSpPr>
          <p:nvPr>
            <p:ph type="body" idx="4294967295"/>
          </p:nvPr>
        </p:nvSpPr>
        <p:spPr>
          <a:xfrm>
            <a:off x="107843" y="5733256"/>
            <a:ext cx="8763000" cy="576609"/>
          </a:xfrm>
        </p:spPr>
        <p:txBody>
          <a:bodyPr/>
          <a:lstStyle/>
          <a:p>
            <a:pPr marL="0" indent="0" algn="ctr">
              <a:lnSpc>
                <a:spcPct val="90000"/>
              </a:lnSpc>
              <a:buNone/>
            </a:pPr>
            <a:r>
              <a:rPr lang="zh-CN" altLang="en-US" dirty="0" smtClean="0"/>
              <a:t>作为催化剂的碳</a:t>
            </a:r>
            <a:r>
              <a:rPr lang="en-US" altLang="zh-CN" dirty="0" smtClean="0"/>
              <a:t>12</a:t>
            </a:r>
            <a:r>
              <a:rPr lang="zh-CN" altLang="en-US" dirty="0" smtClean="0"/>
              <a:t>促进了氢燃烧</a:t>
            </a:r>
          </a:p>
        </p:txBody>
      </p:sp>
      <p:pic>
        <p:nvPicPr>
          <p:cNvPr id="266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07" y="1124744"/>
            <a:ext cx="8893938"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algn="ctr" eaLnBrk="1" hangingPunct="1"/>
            <a:r>
              <a:rPr lang="zh-CN" altLang="en-US" sz="4400" b="0" dirty="0" smtClean="0">
                <a:latin typeface="Times New Roman" panose="02020603050405020304" pitchFamily="18" charset="0"/>
              </a:rPr>
              <a:t>中子星的质量上限</a:t>
            </a:r>
          </a:p>
        </p:txBody>
      </p:sp>
      <p:sp>
        <p:nvSpPr>
          <p:cNvPr id="147459" name="Rectangle 3"/>
          <p:cNvSpPr>
            <a:spLocks noGrp="1" noChangeArrowheads="1"/>
          </p:cNvSpPr>
          <p:nvPr>
            <p:ph type="body" idx="1"/>
          </p:nvPr>
        </p:nvSpPr>
        <p:spPr>
          <a:xfrm>
            <a:off x="179388" y="1124744"/>
            <a:ext cx="8763000" cy="2952328"/>
          </a:xfrm>
        </p:spPr>
        <p:txBody>
          <a:bodyPr/>
          <a:lstStyle/>
          <a:p>
            <a:pPr algn="just" eaLnBrk="1" hangingPunct="1"/>
            <a:r>
              <a:rPr lang="zh-CN" altLang="en-US" dirty="0" smtClean="0">
                <a:solidFill>
                  <a:srgbClr val="FFFF00"/>
                </a:solidFill>
                <a:latin typeface="Times New Roman" panose="02020603050405020304" pitchFamily="18" charset="0"/>
              </a:rPr>
              <a:t>中子星</a:t>
            </a:r>
            <a:r>
              <a:rPr lang="zh-CN" altLang="en-US" dirty="0">
                <a:solidFill>
                  <a:srgbClr val="FFFF00"/>
                </a:solidFill>
                <a:latin typeface="Times New Roman" panose="02020603050405020304" pitchFamily="18" charset="0"/>
              </a:rPr>
              <a:t>质量越大，半径越</a:t>
            </a:r>
            <a:r>
              <a:rPr lang="zh-CN" altLang="en-US" dirty="0" smtClean="0">
                <a:solidFill>
                  <a:srgbClr val="FFFF00"/>
                </a:solidFill>
                <a:latin typeface="Times New Roman" panose="02020603050405020304" pitchFamily="18" charset="0"/>
              </a:rPr>
              <a:t>小</a:t>
            </a:r>
          </a:p>
          <a:p>
            <a:pPr algn="just" eaLnBrk="1" hangingPunct="1"/>
            <a:r>
              <a:rPr lang="zh-CN" altLang="en-US" dirty="0" smtClean="0">
                <a:latin typeface="Times New Roman" panose="02020603050405020304" pitchFamily="18" charset="0"/>
              </a:rPr>
              <a:t>由于不完全清楚极高密度的物态，所以其质量的理论上限不确定，估计</a:t>
            </a:r>
            <a:r>
              <a:rPr lang="zh-CN" altLang="en-US" dirty="0" smtClean="0">
                <a:solidFill>
                  <a:srgbClr val="FFFF00"/>
                </a:solidFill>
                <a:latin typeface="Times New Roman" panose="02020603050405020304" pitchFamily="18" charset="0"/>
              </a:rPr>
              <a:t>～3 </a:t>
            </a:r>
            <a:r>
              <a:rPr lang="en-US" altLang="zh-CN" i="1" dirty="0" smtClean="0">
                <a:solidFill>
                  <a:srgbClr val="FFFF00"/>
                </a:solidFill>
                <a:latin typeface="Times New Roman" panose="02020603050405020304" pitchFamily="18" charset="0"/>
              </a:rPr>
              <a:t>M</a:t>
            </a:r>
            <a:r>
              <a:rPr lang="en-US" altLang="zh-CN" baseline="-30000" dirty="0" smtClean="0">
                <a:solidFill>
                  <a:srgbClr val="FFFF00"/>
                </a:solidFill>
                <a:latin typeface="Times New Roman" panose="02020603050405020304" pitchFamily="18" charset="0"/>
              </a:rPr>
              <a:t>⊙ </a:t>
            </a:r>
            <a:r>
              <a:rPr lang="en-US" altLang="zh-CN" dirty="0" smtClean="0">
                <a:latin typeface="Times New Roman" panose="02020603050405020304" pitchFamily="18" charset="0"/>
              </a:rPr>
              <a:t>（</a:t>
            </a:r>
            <a:r>
              <a:rPr lang="zh-CN" altLang="en-US" dirty="0" smtClean="0">
                <a:latin typeface="Times New Roman" panose="02020603050405020304" pitchFamily="18" charset="0"/>
              </a:rPr>
              <a:t>“奥本海默极限质量”）</a:t>
            </a:r>
            <a:endParaRPr lang="en-US" altLang="zh-CN" dirty="0" smtClean="0">
              <a:latin typeface="Times New Roman" panose="02020603050405020304" pitchFamily="18" charset="0"/>
            </a:endParaRPr>
          </a:p>
          <a:p>
            <a:pPr marL="0" lvl="1" indent="0" algn="ctr" eaLnBrk="1" hangingPunct="1">
              <a:buNone/>
            </a:pPr>
            <a:r>
              <a:rPr lang="en-US" altLang="zh-CN" sz="3600" dirty="0" smtClean="0">
                <a:ea typeface="宋体" panose="02010600030101010101" pitchFamily="2" charset="-122"/>
              </a:rPr>
              <a:t>     ~3</a:t>
            </a:r>
            <a:r>
              <a:rPr lang="en-US" altLang="zh-CN" sz="3600" i="1" dirty="0" smtClean="0">
                <a:latin typeface="Times New Roman" panose="02020603050405020304" pitchFamily="18" charset="0"/>
              </a:rPr>
              <a:t> </a:t>
            </a:r>
            <a:r>
              <a:rPr lang="en-US" altLang="zh-CN" sz="3600" i="1" dirty="0">
                <a:latin typeface="Times New Roman" panose="02020603050405020304" pitchFamily="18" charset="0"/>
              </a:rPr>
              <a:t>M</a:t>
            </a:r>
            <a:r>
              <a:rPr lang="en-US" altLang="zh-CN" sz="3600" baseline="-30000" dirty="0" smtClean="0">
                <a:latin typeface="Times New Roman" panose="02020603050405020304" pitchFamily="18" charset="0"/>
              </a:rPr>
              <a:t>⊙ </a:t>
            </a:r>
            <a:r>
              <a:rPr lang="en-US" altLang="zh-CN" sz="3600" dirty="0" smtClean="0">
                <a:ea typeface="宋体" panose="02010600030101010101" pitchFamily="2" charset="-122"/>
              </a:rPr>
              <a:t>&gt; </a:t>
            </a:r>
            <a:r>
              <a:rPr lang="zh-CN" altLang="en-US" sz="3600" dirty="0" smtClean="0"/>
              <a:t>中子星质量</a:t>
            </a:r>
            <a:r>
              <a:rPr lang="en-US" altLang="zh-CN" sz="3600" dirty="0" smtClean="0">
                <a:ea typeface="宋体" panose="02010600030101010101" pitchFamily="2" charset="-122"/>
              </a:rPr>
              <a:t> &gt; ~1.4</a:t>
            </a:r>
            <a:r>
              <a:rPr lang="en-US" altLang="zh-CN" sz="3600" i="1" dirty="0">
                <a:latin typeface="Times New Roman" panose="02020603050405020304" pitchFamily="18" charset="0"/>
              </a:rPr>
              <a:t> M</a:t>
            </a:r>
            <a:r>
              <a:rPr lang="en-US" altLang="zh-CN" sz="3600" baseline="-30000" dirty="0" smtClean="0">
                <a:latin typeface="Times New Roman" panose="02020603050405020304" pitchFamily="18" charset="0"/>
              </a:rPr>
              <a:t>⊙</a:t>
            </a:r>
            <a:endParaRPr lang="en-US" altLang="zh-CN" baseline="-30000" dirty="0" smtClean="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67544" y="4221086"/>
            <a:ext cx="1768681" cy="2328763"/>
          </a:xfrm>
          <a:prstGeom prst="rect">
            <a:avLst/>
          </a:prstGeom>
        </p:spPr>
      </p:pic>
      <p:pic>
        <p:nvPicPr>
          <p:cNvPr id="3" name="图片 2"/>
          <p:cNvPicPr>
            <a:picLocks noChangeAspect="1"/>
          </p:cNvPicPr>
          <p:nvPr/>
        </p:nvPicPr>
        <p:blipFill>
          <a:blip r:embed="rId4"/>
          <a:stretch>
            <a:fillRect/>
          </a:stretch>
        </p:blipFill>
        <p:spPr>
          <a:xfrm>
            <a:off x="7041534" y="4221086"/>
            <a:ext cx="1768681" cy="2328763"/>
          </a:xfrm>
          <a:prstGeom prst="rect">
            <a:avLst/>
          </a:prstGeom>
        </p:spPr>
      </p:pic>
      <p:sp>
        <p:nvSpPr>
          <p:cNvPr id="6" name="Text Box 12"/>
          <p:cNvSpPr txBox="1">
            <a:spLocks noChangeArrowheads="1"/>
          </p:cNvSpPr>
          <p:nvPr/>
        </p:nvSpPr>
        <p:spPr bwMode="auto">
          <a:xfrm>
            <a:off x="2339752" y="4941168"/>
            <a:ext cx="4805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3600" dirty="0">
                <a:latin typeface="黑体" panose="02010609060101010101" pitchFamily="49" charset="-122"/>
              </a:rPr>
              <a:t>中子星能被观测到吗？</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zh-CN" altLang="en-US" sz="4400" dirty="0" smtClean="0"/>
              <a:t>脉冲星 </a:t>
            </a:r>
            <a:r>
              <a:rPr lang="en-US" altLang="zh-CN" sz="4400" dirty="0" smtClean="0"/>
              <a:t>Pulsars</a:t>
            </a:r>
            <a:endParaRPr lang="zh-CN" altLang="en-US" sz="4400" dirty="0" smtClean="0"/>
          </a:p>
        </p:txBody>
      </p:sp>
      <p:sp>
        <p:nvSpPr>
          <p:cNvPr id="151555" name="Rectangle 3"/>
          <p:cNvSpPr>
            <a:spLocks noGrp="1" noChangeArrowheads="1"/>
          </p:cNvSpPr>
          <p:nvPr>
            <p:ph type="body" idx="1"/>
          </p:nvPr>
        </p:nvSpPr>
        <p:spPr>
          <a:xfrm>
            <a:off x="179388" y="2137107"/>
            <a:ext cx="8763000" cy="2549937"/>
          </a:xfrm>
        </p:spPr>
        <p:txBody>
          <a:bodyPr/>
          <a:lstStyle/>
          <a:p>
            <a:pPr marL="0" indent="0" algn="just" eaLnBrk="1" hangingPunct="1">
              <a:buNone/>
            </a:pPr>
            <a:r>
              <a:rPr lang="zh-CN" altLang="en-US" dirty="0" smtClean="0"/>
              <a:t>1967年，剑桥大学研究生</a:t>
            </a:r>
            <a:r>
              <a:rPr lang="en-US" altLang="zh-CN" dirty="0" smtClean="0"/>
              <a:t>J. Bell</a:t>
            </a:r>
            <a:r>
              <a:rPr lang="zh-CN" altLang="en-US" dirty="0" smtClean="0"/>
              <a:t>（</a:t>
            </a:r>
            <a:r>
              <a:rPr lang="zh-CN" altLang="zh-CN" dirty="0" smtClean="0"/>
              <a:t>贝尔</a:t>
            </a:r>
            <a:r>
              <a:rPr lang="zh-CN" altLang="en-US" dirty="0" smtClean="0"/>
              <a:t>）利用 </a:t>
            </a:r>
            <a:r>
              <a:rPr lang="en-US" altLang="zh-CN" dirty="0" smtClean="0"/>
              <a:t>A. Hewish</a:t>
            </a:r>
            <a:r>
              <a:rPr lang="zh-CN" altLang="en-US" dirty="0" smtClean="0"/>
              <a:t>（</a:t>
            </a:r>
            <a:r>
              <a:rPr lang="zh-CN" altLang="zh-CN" dirty="0" smtClean="0"/>
              <a:t>休伊什</a:t>
            </a:r>
            <a:r>
              <a:rPr lang="zh-CN" altLang="en-US" dirty="0" smtClean="0"/>
              <a:t>）领导研制的射电望远镜发现了第一颗</a:t>
            </a:r>
            <a:r>
              <a:rPr lang="zh-CN" altLang="en-US" dirty="0" smtClean="0">
                <a:solidFill>
                  <a:srgbClr val="FFFF00"/>
                </a:solidFill>
              </a:rPr>
              <a:t>射电脉冲星</a:t>
            </a:r>
            <a:r>
              <a:rPr lang="zh-CN" altLang="en-US" dirty="0" smtClean="0"/>
              <a:t> </a:t>
            </a:r>
            <a:r>
              <a:rPr lang="en-US" altLang="zh-CN" dirty="0" smtClean="0"/>
              <a:t>PSR1919+21</a:t>
            </a:r>
            <a:r>
              <a:rPr lang="zh-CN" altLang="en-US" dirty="0"/>
              <a:t>，脉冲周期 </a:t>
            </a:r>
            <a:r>
              <a:rPr lang="en-US" altLang="zh-CN" i="1" dirty="0"/>
              <a:t>P</a:t>
            </a:r>
            <a:r>
              <a:rPr lang="en-US" altLang="zh-CN" dirty="0"/>
              <a:t>＝1.3373 </a:t>
            </a:r>
            <a:r>
              <a:rPr lang="zh-CN" altLang="en-US" dirty="0" smtClean="0"/>
              <a:t>秒</a:t>
            </a:r>
            <a:r>
              <a:rPr lang="en-US" altLang="zh-CN" dirty="0" smtClean="0"/>
              <a:t> </a:t>
            </a:r>
          </a:p>
          <a:p>
            <a:pPr lvl="1" algn="just" eaLnBrk="1" hangingPunct="1"/>
            <a:r>
              <a:rPr lang="en-US" altLang="zh-CN" sz="2400" dirty="0" smtClean="0"/>
              <a:t>PSR = Pulsating Source of Radio</a:t>
            </a:r>
          </a:p>
        </p:txBody>
      </p:sp>
      <p:pic>
        <p:nvPicPr>
          <p:cNvPr id="151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772869"/>
            <a:ext cx="7162800"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0"/>
            <a:ext cx="18684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0"/>
            <a:ext cx="2786063"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9" name="Text Box 7"/>
          <p:cNvSpPr txBox="1">
            <a:spLocks noChangeArrowheads="1"/>
          </p:cNvSpPr>
          <p:nvPr/>
        </p:nvSpPr>
        <p:spPr bwMode="auto">
          <a:xfrm>
            <a:off x="5562600" y="1371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151560" name="Text Box 8"/>
          <p:cNvSpPr txBox="1">
            <a:spLocks noChangeArrowheads="1"/>
          </p:cNvSpPr>
          <p:nvPr/>
        </p:nvSpPr>
        <p:spPr bwMode="auto">
          <a:xfrm>
            <a:off x="5334000" y="1371600"/>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151561" name="Text Box 9"/>
          <p:cNvSpPr txBox="1">
            <a:spLocks noChangeArrowheads="1"/>
          </p:cNvSpPr>
          <p:nvPr/>
        </p:nvSpPr>
        <p:spPr bwMode="auto">
          <a:xfrm>
            <a:off x="5148263" y="1178556"/>
            <a:ext cx="3105150" cy="461665"/>
          </a:xfrm>
          <a:prstGeom prst="rect">
            <a:avLst/>
          </a:prstGeom>
          <a:noFill/>
          <a:ln w="12700">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zh-CN" sz="2400" dirty="0" smtClean="0"/>
              <a:t>休伊什</a:t>
            </a:r>
            <a:r>
              <a:rPr lang="zh-CN" altLang="en-US" sz="2400" dirty="0" smtClean="0"/>
              <a:t>获</a:t>
            </a:r>
            <a:r>
              <a:rPr lang="en-US" altLang="zh-CN" sz="2400" dirty="0" smtClean="0"/>
              <a:t>1974</a:t>
            </a:r>
            <a:r>
              <a:rPr lang="zh-CN" altLang="en-US" sz="2400" dirty="0" smtClean="0"/>
              <a:t>年诺奖</a:t>
            </a:r>
            <a:endParaRPr lang="zh-CN" altLang="en-US" sz="2400" dirty="0">
              <a:solidFill>
                <a:srgbClr val="00FF00"/>
              </a:solidFill>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kumimoji="1" lang="zh-CN" altLang="en-US" sz="3200" b="0" u="none" dirty="0" smtClean="0">
                <a:latin typeface="Times New Roman" panose="02020603050405020304" pitchFamily="18" charset="0"/>
              </a:rPr>
              <a:t>“ </a:t>
            </a:r>
            <a:r>
              <a:rPr kumimoji="1" lang="zh-CN" altLang="en-US" sz="3200" b="0" u="none" dirty="0" smtClean="0">
                <a:solidFill>
                  <a:srgbClr val="00FF00"/>
                </a:solidFill>
                <a:latin typeface="Times New Roman" panose="02020603050405020304" pitchFamily="18" charset="0"/>
              </a:rPr>
              <a:t>小绿人</a:t>
            </a:r>
            <a:r>
              <a:rPr kumimoji="1" lang="zh-CN" altLang="en-US" sz="3200" b="0" u="none" dirty="0" smtClean="0">
                <a:latin typeface="Times New Roman" panose="02020603050405020304" pitchFamily="18" charset="0"/>
              </a:rPr>
              <a:t>”（如今成为宇宙探索的重要对象）</a:t>
            </a:r>
            <a:endParaRPr kumimoji="1" lang="en-US" altLang="zh-CN" sz="3200" b="0" u="none" dirty="0" smtClean="0">
              <a:latin typeface="Times New Roman" panose="02020603050405020304" pitchFamily="18" charset="0"/>
            </a:endParaRPr>
          </a:p>
        </p:txBody>
      </p:sp>
      <p:sp>
        <p:nvSpPr>
          <p:cNvPr id="153603" name="Rectangle 3"/>
          <p:cNvSpPr>
            <a:spLocks noGrp="1" noChangeArrowheads="1"/>
          </p:cNvSpPr>
          <p:nvPr>
            <p:ph type="body" idx="1"/>
          </p:nvPr>
        </p:nvSpPr>
        <p:spPr>
          <a:xfrm>
            <a:off x="179388" y="981075"/>
            <a:ext cx="8763000" cy="3816077"/>
          </a:xfrm>
        </p:spPr>
        <p:txBody>
          <a:bodyPr/>
          <a:lstStyle/>
          <a:p>
            <a:pPr algn="just" eaLnBrk="1" hangingPunct="1"/>
            <a:r>
              <a:rPr kumimoji="1" lang="zh-CN" altLang="en-US" dirty="0" smtClean="0"/>
              <a:t>随后发现的几个脉冲星</a:t>
            </a:r>
            <a:r>
              <a:rPr kumimoji="1" lang="zh-CN" altLang="en-US" dirty="0"/>
              <a:t>，脉冲周期</a:t>
            </a:r>
            <a:r>
              <a:rPr kumimoji="1" lang="zh-CN" altLang="en-US" dirty="0" smtClean="0"/>
              <a:t>都是</a:t>
            </a:r>
            <a:r>
              <a:rPr kumimoji="1" lang="en-US" altLang="zh-CN" dirty="0" smtClean="0"/>
              <a:t>~</a:t>
            </a:r>
            <a:r>
              <a:rPr kumimoji="1" lang="zh-CN" altLang="en-US" dirty="0" smtClean="0"/>
              <a:t>1秒</a:t>
            </a:r>
            <a:endParaRPr kumimoji="1" lang="en-US" altLang="zh-CN" dirty="0"/>
          </a:p>
          <a:p>
            <a:pPr algn="just" eaLnBrk="1" hangingPunct="1"/>
            <a:r>
              <a:rPr kumimoji="1" lang="zh-CN" altLang="en-US" dirty="0" smtClean="0"/>
              <a:t>当时，任何已知天体的辐射都不会是这样的短周期脉冲</a:t>
            </a:r>
            <a:endParaRPr kumimoji="1" lang="en-US" altLang="zh-CN" dirty="0" smtClean="0"/>
          </a:p>
          <a:p>
            <a:pPr algn="just" eaLnBrk="1" hangingPunct="1"/>
            <a:r>
              <a:rPr kumimoji="1" lang="zh-CN" altLang="en-US" dirty="0" smtClean="0"/>
              <a:t>休伊什提出可能是在太阳系外围绕恒星作轨道运动的行星上的“  小绿人”发出的信号</a:t>
            </a:r>
          </a:p>
          <a:p>
            <a:pPr algn="just" eaLnBrk="1" hangingPunct="1"/>
            <a:r>
              <a:rPr kumimoji="1" lang="zh-CN" altLang="en-US" dirty="0" smtClean="0"/>
              <a:t>曾给新发现的脉冲星取名为：小绿人（</a:t>
            </a:r>
            <a:r>
              <a:rPr kumimoji="1" lang="en-US" altLang="zh-CN" dirty="0" smtClean="0"/>
              <a:t>LGM</a:t>
            </a:r>
            <a:r>
              <a:rPr kumimoji="1" lang="zh-CN" altLang="en-US" dirty="0" smtClean="0"/>
              <a:t>）</a:t>
            </a:r>
            <a:r>
              <a:rPr kumimoji="1" lang="en-US" altLang="zh-CN" dirty="0" smtClean="0"/>
              <a:t>1、2、3、4</a:t>
            </a:r>
            <a:r>
              <a:rPr kumimoji="1" lang="zh-CN" altLang="en-US" dirty="0" smtClean="0"/>
              <a:t>号</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algn="ctr" eaLnBrk="1" hangingPunct="1"/>
            <a:r>
              <a:rPr lang="zh-CN" altLang="en-US" sz="4000" b="0" dirty="0" smtClean="0"/>
              <a:t>脉冲星模型：倾斜的自转磁中子星</a:t>
            </a:r>
          </a:p>
        </p:txBody>
      </p:sp>
      <p:sp>
        <p:nvSpPr>
          <p:cNvPr id="155651" name="Rectangle 3"/>
          <p:cNvSpPr>
            <a:spLocks noGrp="1" noChangeArrowheads="1"/>
          </p:cNvSpPr>
          <p:nvPr>
            <p:ph type="body" idx="1"/>
          </p:nvPr>
        </p:nvSpPr>
        <p:spPr>
          <a:xfrm>
            <a:off x="179388" y="981075"/>
            <a:ext cx="8763000" cy="2087885"/>
          </a:xfrm>
        </p:spPr>
        <p:txBody>
          <a:bodyPr/>
          <a:lstStyle/>
          <a:p>
            <a:pPr marL="0" indent="0" eaLnBrk="1" hangingPunct="1">
              <a:buNone/>
            </a:pPr>
            <a:r>
              <a:rPr lang="en-US" altLang="zh-CN" dirty="0" smtClean="0"/>
              <a:t>1968</a:t>
            </a:r>
            <a:r>
              <a:rPr lang="zh-CN" altLang="en-US" dirty="0" smtClean="0"/>
              <a:t>年 </a:t>
            </a:r>
            <a:r>
              <a:rPr lang="en-US" altLang="zh-CN" dirty="0" err="1" smtClean="0"/>
              <a:t>T.Gold</a:t>
            </a:r>
            <a:r>
              <a:rPr lang="zh-CN" altLang="en-US" dirty="0" smtClean="0"/>
              <a:t>等：中子星有很强的磁场，磁轴与自转轴倾斜，沿着磁轴发射的辐射束随着中子星自转，当它扫过地球方向时，就观测到一个脉冲（</a:t>
            </a:r>
            <a:r>
              <a:rPr lang="zh-CN" altLang="en-US" dirty="0" smtClean="0">
                <a:solidFill>
                  <a:srgbClr val="FFFF00"/>
                </a:solidFill>
              </a:rPr>
              <a:t>灯塔效应</a:t>
            </a:r>
            <a:r>
              <a:rPr lang="zh-CN" altLang="en-US" dirty="0" smtClean="0"/>
              <a:t>）</a:t>
            </a:r>
            <a:endParaRPr lang="en-US" altLang="zh-CN" dirty="0" smtClean="0"/>
          </a:p>
        </p:txBody>
      </p:sp>
      <p:pic>
        <p:nvPicPr>
          <p:cNvPr id="155652" name="Picture 4" descr="puls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18" y="3117804"/>
            <a:ext cx="3528691" cy="3528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3" name="Picture 5" descr="lighthous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86649" y="2564904"/>
            <a:ext cx="4937125"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862923" y="5020058"/>
            <a:ext cx="5184576" cy="1569660"/>
          </a:xfrm>
          <a:prstGeom prst="rect">
            <a:avLst/>
          </a:prstGeom>
          <a:noFill/>
        </p:spPr>
        <p:txBody>
          <a:bodyPr wrap="square" rtlCol="0">
            <a:spAutoFit/>
          </a:bodyPr>
          <a:lstStyle/>
          <a:p>
            <a:pPr algn="just"/>
            <a:r>
              <a:rPr lang="zh-CN" altLang="en-US" sz="3200" dirty="0">
                <a:solidFill>
                  <a:schemeClr val="bg1"/>
                </a:solidFill>
                <a:latin typeface="黑体" panose="02010609060101010101" pitchFamily="49" charset="-122"/>
                <a:ea typeface="黑体" panose="02010609060101010101" pitchFamily="49" charset="-122"/>
              </a:rPr>
              <a:t>中子星每自转一周，辐射束扫过地球一次，因此脉冲周期就是中子星的自转</a:t>
            </a:r>
            <a:r>
              <a:rPr lang="zh-CN" altLang="en-US" sz="3200" dirty="0" smtClean="0">
                <a:solidFill>
                  <a:schemeClr val="bg1"/>
                </a:solidFill>
                <a:latin typeface="黑体" panose="02010609060101010101" pitchFamily="49" charset="-122"/>
                <a:ea typeface="黑体" panose="02010609060101010101" pitchFamily="49" charset="-122"/>
              </a:rPr>
              <a:t>周期</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3" name="文本框 2"/>
          <p:cNvSpPr txBox="1"/>
          <p:nvPr/>
        </p:nvSpPr>
        <p:spPr>
          <a:xfrm>
            <a:off x="1586969" y="6065266"/>
            <a:ext cx="2232248" cy="584775"/>
          </a:xfrm>
          <a:prstGeom prst="rect">
            <a:avLst/>
          </a:prstGeom>
          <a:noFill/>
        </p:spPr>
        <p:txBody>
          <a:bodyPr wrap="square" rtlCol="0">
            <a:spAutoFit/>
          </a:bodyPr>
          <a:lstStyle/>
          <a:p>
            <a:r>
              <a:rPr lang="zh-CN" altLang="en-US" sz="3200" dirty="0" smtClean="0">
                <a:solidFill>
                  <a:srgbClr val="FFFF00"/>
                </a:solidFill>
                <a:latin typeface="黑体" panose="02010609060101010101" pitchFamily="49" charset="-122"/>
                <a:ea typeface="黑体" panose="02010609060101010101" pitchFamily="49" charset="-122"/>
              </a:rPr>
              <a:t>磁偶极模型</a:t>
            </a:r>
            <a:endParaRPr lang="zh-CN" altLang="en-US" sz="3200" dirty="0">
              <a:solidFill>
                <a:srgbClr val="FFFF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3"/>
          <p:cNvSpPr>
            <a:spLocks noGrp="1" noChangeArrowheads="1"/>
          </p:cNvSpPr>
          <p:nvPr>
            <p:ph type="body" idx="1"/>
          </p:nvPr>
        </p:nvSpPr>
        <p:spPr>
          <a:xfrm>
            <a:off x="179388" y="476673"/>
            <a:ext cx="8763000" cy="1080119"/>
          </a:xfrm>
        </p:spPr>
        <p:txBody>
          <a:bodyPr/>
          <a:lstStyle/>
          <a:p>
            <a:pPr marL="0" indent="0" eaLnBrk="1" hangingPunct="1">
              <a:buNone/>
            </a:pPr>
            <a:r>
              <a:rPr lang="zh-CN" altLang="en-US" dirty="0" smtClean="0"/>
              <a:t>射电脉冲星</a:t>
            </a:r>
            <a:r>
              <a:rPr lang="zh-CN" altLang="en-US" dirty="0"/>
              <a:t>在</a:t>
            </a:r>
            <a:r>
              <a:rPr lang="zh-CN" altLang="en-US" dirty="0" smtClean="0"/>
              <a:t>光学、</a:t>
            </a:r>
            <a:r>
              <a:rPr lang="en-US" altLang="zh-CN" dirty="0" smtClean="0"/>
              <a:t>X</a:t>
            </a:r>
            <a:r>
              <a:rPr lang="zh-CN" altLang="en-US" dirty="0" smtClean="0"/>
              <a:t>射线、伽马射线等波段的脉冲，与射电脉冲周期大致一致</a:t>
            </a:r>
            <a:endParaRPr lang="en-US" altLang="zh-CN" dirty="0" smtClean="0"/>
          </a:p>
        </p:txBody>
      </p:sp>
      <p:pic>
        <p:nvPicPr>
          <p:cNvPr id="159748" name="Picture 4" descr="Radiation From Five Puls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338" y="1700808"/>
            <a:ext cx="7413100" cy="497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algn="ctr" eaLnBrk="1" hangingPunct="1"/>
            <a:r>
              <a:rPr lang="zh-CN" altLang="en-US" sz="4400" b="0" dirty="0" smtClean="0"/>
              <a:t>脉冲星有“宇宙灯塔”的美誉</a:t>
            </a:r>
            <a:endParaRPr lang="en-US" altLang="zh-CN" sz="4400" b="0" dirty="0" smtClean="0"/>
          </a:p>
        </p:txBody>
      </p:sp>
      <p:sp>
        <p:nvSpPr>
          <p:cNvPr id="163843" name="Rectangle 3"/>
          <p:cNvSpPr>
            <a:spLocks noGrp="1" noChangeArrowheads="1"/>
          </p:cNvSpPr>
          <p:nvPr>
            <p:ph type="body" idx="1"/>
          </p:nvPr>
        </p:nvSpPr>
        <p:spPr>
          <a:xfrm>
            <a:off x="179388" y="1196752"/>
            <a:ext cx="8763000" cy="1546522"/>
          </a:xfrm>
        </p:spPr>
        <p:txBody>
          <a:bodyPr/>
          <a:lstStyle/>
          <a:p>
            <a:pPr eaLnBrk="1" hangingPunct="1">
              <a:lnSpc>
                <a:spcPct val="90000"/>
              </a:lnSpc>
            </a:pPr>
            <a:r>
              <a:rPr lang="zh-CN" altLang="en-US" dirty="0" smtClean="0"/>
              <a:t>脉冲周期（0.03-</a:t>
            </a:r>
            <a:r>
              <a:rPr lang="en-US" altLang="zh-CN" dirty="0" smtClean="0"/>
              <a:t>4.3</a:t>
            </a:r>
            <a:r>
              <a:rPr lang="zh-CN" altLang="en-US" dirty="0" smtClean="0"/>
              <a:t>秒）稳定（像铯原子钟）。</a:t>
            </a:r>
            <a:endParaRPr lang="en-US" altLang="zh-CN" dirty="0" smtClean="0"/>
          </a:p>
          <a:p>
            <a:pPr eaLnBrk="1" hangingPunct="1">
              <a:lnSpc>
                <a:spcPct val="90000"/>
              </a:lnSpc>
            </a:pPr>
            <a:r>
              <a:rPr lang="zh-CN" altLang="en-US" dirty="0" smtClean="0"/>
              <a:t>脉冲持续时间：0.001-0.05秒</a:t>
            </a:r>
            <a:endParaRPr lang="en-US" altLang="zh-CN" dirty="0" smtClean="0"/>
          </a:p>
          <a:p>
            <a:pPr eaLnBrk="1" hangingPunct="1">
              <a:lnSpc>
                <a:spcPct val="90000"/>
              </a:lnSpc>
            </a:pPr>
            <a:r>
              <a:rPr lang="zh-CN" altLang="en-US" dirty="0" smtClean="0"/>
              <a:t>导航</a:t>
            </a:r>
          </a:p>
        </p:txBody>
      </p:sp>
      <p:sp>
        <p:nvSpPr>
          <p:cNvPr id="5" name="标题 1"/>
          <p:cNvSpPr txBox="1">
            <a:spLocks/>
          </p:cNvSpPr>
          <p:nvPr/>
        </p:nvSpPr>
        <p:spPr bwMode="auto">
          <a:xfrm>
            <a:off x="179388" y="3519003"/>
            <a:ext cx="3384376"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4800" b="1" u="sng">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2pPr>
            <a:lvl3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3pPr>
            <a:lvl4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4pPr>
            <a:lvl5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5pPr>
            <a:lvl6pPr marL="457200" algn="r" rtl="0" fontAlgn="base">
              <a:spcBef>
                <a:spcPct val="0"/>
              </a:spcBef>
              <a:spcAft>
                <a:spcPct val="0"/>
              </a:spcAft>
              <a:defRPr sz="4800" b="1" u="sng">
                <a:solidFill>
                  <a:srgbClr val="FFFF00"/>
                </a:solidFill>
                <a:latin typeface="Arial Narrow" pitchFamily="34" charset="0"/>
                <a:ea typeface="华文中宋" pitchFamily="2" charset="-122"/>
              </a:defRPr>
            </a:lvl6pPr>
            <a:lvl7pPr marL="914400" algn="r" rtl="0" fontAlgn="base">
              <a:spcBef>
                <a:spcPct val="0"/>
              </a:spcBef>
              <a:spcAft>
                <a:spcPct val="0"/>
              </a:spcAft>
              <a:defRPr sz="4800" b="1" u="sng">
                <a:solidFill>
                  <a:srgbClr val="FFFF00"/>
                </a:solidFill>
                <a:latin typeface="Arial Narrow" pitchFamily="34" charset="0"/>
                <a:ea typeface="华文中宋" pitchFamily="2" charset="-122"/>
              </a:defRPr>
            </a:lvl7pPr>
            <a:lvl8pPr marL="1371600" algn="r" rtl="0" fontAlgn="base">
              <a:spcBef>
                <a:spcPct val="0"/>
              </a:spcBef>
              <a:spcAft>
                <a:spcPct val="0"/>
              </a:spcAft>
              <a:defRPr sz="4800" b="1" u="sng">
                <a:solidFill>
                  <a:srgbClr val="FFFF00"/>
                </a:solidFill>
                <a:latin typeface="Arial Narrow" pitchFamily="34" charset="0"/>
                <a:ea typeface="华文中宋" pitchFamily="2" charset="-122"/>
              </a:defRPr>
            </a:lvl8pPr>
            <a:lvl9pPr marL="1828800" algn="r" rtl="0" fontAlgn="base">
              <a:spcBef>
                <a:spcPct val="0"/>
              </a:spcBef>
              <a:spcAft>
                <a:spcPct val="0"/>
              </a:spcAft>
              <a:defRPr sz="4800" b="1" u="sng">
                <a:solidFill>
                  <a:srgbClr val="FFFF00"/>
                </a:solidFill>
                <a:latin typeface="Arial Narrow" pitchFamily="34" charset="0"/>
                <a:ea typeface="华文中宋" pitchFamily="2" charset="-122"/>
              </a:defRPr>
            </a:lvl9pPr>
          </a:lstStyle>
          <a:p>
            <a:r>
              <a:rPr lang="en-US" altLang="zh-CN" sz="3200" b="0" u="none" kern="0" dirty="0" smtClean="0">
                <a:solidFill>
                  <a:schemeClr val="bg1"/>
                </a:solidFill>
                <a:latin typeface="+mn-lt"/>
                <a:ea typeface="+mn-ea"/>
              </a:rPr>
              <a:t>2016.11.10</a:t>
            </a:r>
            <a:r>
              <a:rPr lang="zh-CN" altLang="en-US" sz="3200" b="0" u="none" kern="0" dirty="0" smtClean="0">
                <a:solidFill>
                  <a:schemeClr val="bg1"/>
                </a:solidFill>
                <a:latin typeface="+mn-lt"/>
                <a:ea typeface="+mn-ea"/>
              </a:rPr>
              <a:t>，</a:t>
            </a:r>
            <a:r>
              <a:rPr lang="en-US" altLang="zh-CN" sz="3200" b="0" u="none" kern="0" dirty="0" smtClean="0">
                <a:solidFill>
                  <a:schemeClr val="bg1"/>
                </a:solidFill>
                <a:latin typeface="+mn-lt"/>
                <a:ea typeface="+mn-ea"/>
              </a:rPr>
              <a:t> </a:t>
            </a:r>
            <a:r>
              <a:rPr lang="zh-CN" altLang="en-US" sz="3200" b="0" u="none" kern="0" dirty="0" smtClean="0">
                <a:solidFill>
                  <a:schemeClr val="bg1"/>
                </a:solidFill>
                <a:latin typeface="+mn-lt"/>
                <a:ea typeface="+mn-ea"/>
              </a:rPr>
              <a:t>中国发射脉冲星导航</a:t>
            </a:r>
            <a:r>
              <a:rPr lang="zh-CN" altLang="en-US" sz="3200" b="0" u="none" kern="0" dirty="0" smtClean="0">
                <a:latin typeface="+mn-lt"/>
                <a:ea typeface="+mn-ea"/>
              </a:rPr>
              <a:t>试验</a:t>
            </a:r>
            <a:r>
              <a:rPr lang="zh-CN" altLang="en-US" sz="3200" b="0" u="none" kern="0" dirty="0" smtClean="0">
                <a:solidFill>
                  <a:schemeClr val="bg1"/>
                </a:solidFill>
                <a:latin typeface="+mn-lt"/>
                <a:ea typeface="+mn-ea"/>
              </a:rPr>
              <a:t>卫星 </a:t>
            </a:r>
            <a:r>
              <a:rPr lang="en-US" altLang="zh-CN" sz="3200" b="0" u="none" kern="0" dirty="0" smtClean="0">
                <a:solidFill>
                  <a:schemeClr val="bg1"/>
                </a:solidFill>
                <a:latin typeface="+mn-lt"/>
                <a:ea typeface="+mn-ea"/>
              </a:rPr>
              <a:t>XPNAV-1</a:t>
            </a:r>
            <a:endParaRPr lang="zh-CN" altLang="en-US" sz="3200" b="0" u="none" kern="0" dirty="0" smtClean="0">
              <a:solidFill>
                <a:schemeClr val="bg1"/>
              </a:solidFill>
              <a:latin typeface="+mn-lt"/>
              <a:ea typeface="+mn-ea"/>
            </a:endParaRPr>
          </a:p>
        </p:txBody>
      </p:sp>
      <p:pic>
        <p:nvPicPr>
          <p:cNvPr id="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9453" y="2743274"/>
            <a:ext cx="523875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algn="ctr" eaLnBrk="1" hangingPunct="1"/>
            <a:r>
              <a:rPr lang="zh-CN" altLang="en-US" sz="4000" b="0" dirty="0" smtClean="0"/>
              <a:t>脉冲周期的</a:t>
            </a:r>
            <a:r>
              <a:rPr lang="zh-CN" altLang="en-US" sz="4000" b="0" dirty="0"/>
              <a:t>变化</a:t>
            </a:r>
            <a:endParaRPr lang="en-US" altLang="zh-CN" sz="4000" b="0" dirty="0" smtClean="0"/>
          </a:p>
        </p:txBody>
      </p:sp>
      <p:sp>
        <p:nvSpPr>
          <p:cNvPr id="167939" name="Rectangle 3"/>
          <p:cNvSpPr>
            <a:spLocks noGrp="1" noChangeArrowheads="1"/>
          </p:cNvSpPr>
          <p:nvPr>
            <p:ph type="body" idx="1"/>
          </p:nvPr>
        </p:nvSpPr>
        <p:spPr>
          <a:xfrm>
            <a:off x="179388" y="1124743"/>
            <a:ext cx="8763000" cy="5328593"/>
          </a:xfrm>
        </p:spPr>
        <p:txBody>
          <a:bodyPr/>
          <a:lstStyle/>
          <a:p>
            <a:pPr eaLnBrk="1" hangingPunct="1">
              <a:lnSpc>
                <a:spcPct val="90000"/>
              </a:lnSpc>
            </a:pPr>
            <a:r>
              <a:rPr lang="zh-CN" altLang="en-US" dirty="0" smtClean="0"/>
              <a:t>脉冲周期随时间缓慢增长 </a:t>
            </a:r>
            <a:r>
              <a:rPr lang="zh-CN" altLang="en-US" dirty="0" smtClean="0">
                <a:sym typeface="Wingdings" panose="05000000000000000000" pitchFamily="2" charset="2"/>
              </a:rPr>
              <a:t> 自转</a:t>
            </a:r>
            <a:r>
              <a:rPr lang="zh-CN" altLang="en-US" dirty="0">
                <a:sym typeface="Wingdings" panose="05000000000000000000" pitchFamily="2" charset="2"/>
              </a:rPr>
              <a:t>越来越慢</a:t>
            </a:r>
            <a:endParaRPr lang="en-US" altLang="zh-CN" dirty="0">
              <a:sym typeface="Wingdings" panose="05000000000000000000" pitchFamily="2" charset="2"/>
            </a:endParaRPr>
          </a:p>
          <a:p>
            <a:pPr lvl="1" eaLnBrk="1" hangingPunct="1">
              <a:lnSpc>
                <a:spcPct val="90000"/>
              </a:lnSpc>
            </a:pPr>
            <a:r>
              <a:rPr lang="zh-CN" altLang="en-US" dirty="0" smtClean="0"/>
              <a:t>（</a:t>
            </a:r>
            <a:r>
              <a:rPr lang="en-US" altLang="zh-CN" dirty="0" smtClean="0"/>
              <a:t>PSR0531+21: 3.6x10</a:t>
            </a:r>
            <a:r>
              <a:rPr lang="en-US" altLang="zh-CN" baseline="30000" dirty="0" smtClean="0"/>
              <a:t>-8 </a:t>
            </a:r>
            <a:r>
              <a:rPr lang="en-US" altLang="zh-CN" dirty="0" smtClean="0"/>
              <a:t>s/day</a:t>
            </a:r>
            <a:r>
              <a:rPr lang="zh-CN" altLang="en-US" dirty="0" smtClean="0"/>
              <a:t>）</a:t>
            </a:r>
            <a:endParaRPr lang="en-US" altLang="zh-CN" dirty="0" smtClean="0"/>
          </a:p>
          <a:p>
            <a:pPr lvl="1" eaLnBrk="1" hangingPunct="1">
              <a:lnSpc>
                <a:spcPct val="90000"/>
              </a:lnSpc>
            </a:pPr>
            <a:r>
              <a:rPr lang="zh-CN" altLang="en-US" dirty="0"/>
              <a:t>（规则的周期</a:t>
            </a:r>
            <a:r>
              <a:rPr lang="zh-CN" altLang="en-US" dirty="0" smtClean="0"/>
              <a:t>增长之上的</a:t>
            </a:r>
            <a:r>
              <a:rPr lang="zh-CN" altLang="en-US" dirty="0"/>
              <a:t>不规则</a:t>
            </a:r>
            <a:r>
              <a:rPr lang="zh-CN" altLang="en-US" dirty="0" smtClean="0"/>
              <a:t>的短时间周期突然</a:t>
            </a:r>
            <a:r>
              <a:rPr lang="zh-CN" altLang="en-US" dirty="0"/>
              <a:t>减小，随后恢复</a:t>
            </a:r>
            <a:r>
              <a:rPr lang="zh-CN" altLang="en-US" dirty="0" smtClean="0"/>
              <a:t>正常的周期增长）</a:t>
            </a:r>
            <a:endParaRPr lang="en-US" altLang="zh-CN" dirty="0" smtClean="0"/>
          </a:p>
          <a:p>
            <a:pPr eaLnBrk="1" hangingPunct="1">
              <a:lnSpc>
                <a:spcPct val="90000"/>
              </a:lnSpc>
            </a:pPr>
            <a:r>
              <a:rPr lang="zh-CN" altLang="en-US" dirty="0" smtClean="0">
                <a:solidFill>
                  <a:srgbClr val="FFFF00"/>
                </a:solidFill>
                <a:sym typeface="Wingdings" panose="05000000000000000000" pitchFamily="2" charset="2"/>
              </a:rPr>
              <a:t>脉冲周期越短，射电脉冲星应越年轻</a:t>
            </a:r>
            <a:endParaRPr lang="en-US" altLang="zh-CN" dirty="0" smtClean="0">
              <a:solidFill>
                <a:srgbClr val="FFFF00"/>
              </a:solidFill>
              <a:sym typeface="Wingdings" panose="05000000000000000000" pitchFamily="2" charset="2"/>
            </a:endParaRPr>
          </a:p>
          <a:p>
            <a:pPr eaLnBrk="1" hangingPunct="1">
              <a:lnSpc>
                <a:spcPct val="90000"/>
              </a:lnSpc>
            </a:pPr>
            <a:endParaRPr lang="en-US" altLang="zh-CN" dirty="0" smtClean="0">
              <a:sym typeface="Wingdings" panose="05000000000000000000" pitchFamily="2" charset="2"/>
            </a:endParaRPr>
          </a:p>
          <a:p>
            <a:pPr eaLnBrk="1" hangingPunct="1">
              <a:lnSpc>
                <a:spcPct val="90000"/>
              </a:lnSpc>
            </a:pPr>
            <a:r>
              <a:rPr lang="zh-CN" altLang="en-US" dirty="0" smtClean="0">
                <a:sym typeface="Wingdings" panose="05000000000000000000" pitchFamily="2" charset="2"/>
              </a:rPr>
              <a:t>超新星遗迹的年龄 </a:t>
            </a:r>
            <a:r>
              <a:rPr lang="en-US" altLang="zh-CN" dirty="0" smtClean="0">
                <a:sym typeface="Wingdings" panose="05000000000000000000" pitchFamily="2" charset="2"/>
              </a:rPr>
              <a:t> </a:t>
            </a:r>
            <a:r>
              <a:rPr lang="zh-CN" altLang="en-US" dirty="0" smtClean="0">
                <a:sym typeface="Wingdings" panose="05000000000000000000" pitchFamily="2" charset="2"/>
              </a:rPr>
              <a:t>脉冲星的年龄：</a:t>
            </a:r>
          </a:p>
          <a:p>
            <a:pPr lvl="1" eaLnBrk="1" hangingPunct="1">
              <a:lnSpc>
                <a:spcPct val="90000"/>
              </a:lnSpc>
            </a:pPr>
            <a:r>
              <a:rPr lang="zh-CN" altLang="en-US" dirty="0" smtClean="0"/>
              <a:t>105</a:t>
            </a:r>
            <a:r>
              <a:rPr lang="en-US" altLang="zh-CN" dirty="0" smtClean="0"/>
              <a:t>4</a:t>
            </a:r>
            <a:r>
              <a:rPr lang="zh-CN" altLang="en-US" dirty="0" smtClean="0"/>
              <a:t>超新星，脉冲星 </a:t>
            </a:r>
            <a:r>
              <a:rPr lang="en-US" altLang="zh-CN" dirty="0" smtClean="0"/>
              <a:t>PSR0531+21</a:t>
            </a:r>
            <a:r>
              <a:rPr lang="zh-CN" altLang="en-US" dirty="0" smtClean="0"/>
              <a:t>年龄9</a:t>
            </a:r>
            <a:r>
              <a:rPr lang="en-US" altLang="zh-CN" dirty="0" smtClean="0"/>
              <a:t>65</a:t>
            </a:r>
            <a:r>
              <a:rPr lang="zh-CN" altLang="en-US" dirty="0" smtClean="0"/>
              <a:t>年，脉冲周期 </a:t>
            </a:r>
            <a:r>
              <a:rPr lang="en-US" altLang="zh-CN" dirty="0" smtClean="0"/>
              <a:t>33ms</a:t>
            </a:r>
            <a:endParaRPr lang="zh-CN" altLang="en-US" dirty="0" smtClean="0"/>
          </a:p>
          <a:p>
            <a:pPr lvl="1" eaLnBrk="1" hangingPunct="1">
              <a:lnSpc>
                <a:spcPct val="90000"/>
              </a:lnSpc>
            </a:pPr>
            <a:r>
              <a:rPr lang="zh-CN" altLang="en-US" dirty="0" smtClean="0"/>
              <a:t>船帆座超新星遗迹年龄约11000年，脉冲星</a:t>
            </a:r>
            <a:r>
              <a:rPr lang="en-US" altLang="zh-CN" dirty="0" smtClean="0"/>
              <a:t>PSR0833-45</a:t>
            </a:r>
            <a:r>
              <a:rPr lang="zh-CN" altLang="en-US" dirty="0" smtClean="0"/>
              <a:t>，脉冲周期 </a:t>
            </a:r>
            <a:r>
              <a:rPr lang="en-US" altLang="zh-CN" dirty="0" smtClean="0"/>
              <a:t>89ms</a:t>
            </a:r>
            <a:endParaRPr lang="en-US" altLang="zh-CN" dirty="0"/>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algn="ctr" eaLnBrk="1" hangingPunct="1"/>
            <a:r>
              <a:rPr lang="zh-CN" altLang="en-US" sz="4400" b="0" dirty="0" smtClean="0"/>
              <a:t>脉冲星双星</a:t>
            </a:r>
            <a:endParaRPr lang="en-US" altLang="zh-CN" sz="4400" b="0" dirty="0" smtClean="0"/>
          </a:p>
        </p:txBody>
      </p:sp>
      <p:sp>
        <p:nvSpPr>
          <p:cNvPr id="172035" name="Rectangle 3"/>
          <p:cNvSpPr>
            <a:spLocks noGrp="1" noChangeArrowheads="1"/>
          </p:cNvSpPr>
          <p:nvPr>
            <p:ph type="body" idx="1"/>
          </p:nvPr>
        </p:nvSpPr>
        <p:spPr>
          <a:xfrm>
            <a:off x="179388" y="1052736"/>
            <a:ext cx="8964612" cy="2304256"/>
          </a:xfrm>
        </p:spPr>
        <p:txBody>
          <a:bodyPr/>
          <a:lstStyle/>
          <a:p>
            <a:pPr eaLnBrk="1" hangingPunct="1"/>
            <a:r>
              <a:rPr lang="zh-CN" altLang="en-US" dirty="0" smtClean="0"/>
              <a:t>1974年，泰勒(</a:t>
            </a:r>
            <a:r>
              <a:rPr lang="en-US" altLang="zh-CN" dirty="0" smtClean="0"/>
              <a:t>J. Taylor)</a:t>
            </a:r>
            <a:r>
              <a:rPr lang="zh-CN" altLang="en-US" dirty="0" smtClean="0"/>
              <a:t>和赫尔斯(</a:t>
            </a:r>
            <a:r>
              <a:rPr lang="en-US" altLang="zh-CN" dirty="0" smtClean="0"/>
              <a:t>R. </a:t>
            </a:r>
            <a:r>
              <a:rPr lang="en-US" altLang="zh-CN" dirty="0" err="1" smtClean="0"/>
              <a:t>Hulse</a:t>
            </a:r>
            <a:r>
              <a:rPr lang="en-US" altLang="zh-CN" dirty="0" smtClean="0"/>
              <a:t>)</a:t>
            </a:r>
            <a:r>
              <a:rPr lang="zh-CN" altLang="en-US" dirty="0" smtClean="0"/>
              <a:t>发现第一颗双（中子）星射电脉冲星</a:t>
            </a:r>
            <a:r>
              <a:rPr lang="en-US" altLang="zh-CN" sz="2800" dirty="0" smtClean="0"/>
              <a:t>PSR1913+16</a:t>
            </a:r>
            <a:endParaRPr lang="zh-CN" altLang="en-US" sz="2800" dirty="0" smtClean="0"/>
          </a:p>
          <a:p>
            <a:pPr eaLnBrk="1" hangingPunct="1"/>
            <a:r>
              <a:rPr lang="zh-CN" altLang="en-US" dirty="0" smtClean="0">
                <a:solidFill>
                  <a:srgbClr val="FFFF00"/>
                </a:solidFill>
              </a:rPr>
              <a:t>轨道周期减小</a:t>
            </a:r>
            <a:r>
              <a:rPr lang="zh-CN" altLang="en-US" dirty="0" smtClean="0"/>
              <a:t>：</a:t>
            </a:r>
            <a:r>
              <a:rPr lang="en-US" altLang="zh-CN" dirty="0" err="1" smtClean="0"/>
              <a:t>d</a:t>
            </a:r>
            <a:r>
              <a:rPr lang="en-US" altLang="zh-CN" i="1" dirty="0" err="1" smtClean="0"/>
              <a:t>P</a:t>
            </a:r>
            <a:r>
              <a:rPr lang="en-US" altLang="zh-CN" baseline="-25000" dirty="0" err="1" smtClean="0"/>
              <a:t>orb</a:t>
            </a:r>
            <a:r>
              <a:rPr lang="en-US" altLang="zh-CN" dirty="0" smtClean="0"/>
              <a:t>/</a:t>
            </a:r>
            <a:r>
              <a:rPr lang="en-US" altLang="zh-CN" dirty="0" err="1" smtClean="0"/>
              <a:t>d</a:t>
            </a:r>
            <a:r>
              <a:rPr lang="en-US" altLang="zh-CN" i="1" dirty="0" err="1" smtClean="0"/>
              <a:t>t</a:t>
            </a:r>
            <a:r>
              <a:rPr lang="en-US" altLang="zh-CN" i="1" dirty="0" smtClean="0"/>
              <a:t> </a:t>
            </a:r>
            <a:r>
              <a:rPr lang="en-US" altLang="zh-CN" dirty="0" smtClean="0"/>
              <a:t>= -7.6 ×10</a:t>
            </a:r>
            <a:r>
              <a:rPr lang="en-US" altLang="zh-CN" baseline="30000" dirty="0" smtClean="0"/>
              <a:t>－5  </a:t>
            </a:r>
            <a:r>
              <a:rPr lang="en-US" altLang="zh-CN" dirty="0" smtClean="0"/>
              <a:t>s</a:t>
            </a:r>
            <a:r>
              <a:rPr lang="zh-CN" altLang="en-US" dirty="0" smtClean="0"/>
              <a:t> </a:t>
            </a:r>
            <a:r>
              <a:rPr lang="en-US" altLang="zh-CN" dirty="0" smtClean="0"/>
              <a:t>yr</a:t>
            </a:r>
            <a:r>
              <a:rPr lang="en-US" altLang="zh-CN" baseline="30000" dirty="0" smtClean="0"/>
              <a:t>-1</a:t>
            </a:r>
            <a:r>
              <a:rPr lang="zh-CN" altLang="en-US" dirty="0" smtClean="0"/>
              <a:t>，每年轨道减小约3.5米</a:t>
            </a:r>
          </a:p>
        </p:txBody>
      </p:sp>
      <p:pic>
        <p:nvPicPr>
          <p:cNvPr id="172036" name="Picture 5" descr="1913sysinf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5358" y="3356992"/>
            <a:ext cx="41910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7" name="Picture 6" descr="Neutron sta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33" y="3789040"/>
            <a:ext cx="3048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433" y="3789040"/>
            <a:ext cx="3048000" cy="2438400"/>
          </a:xfrm>
          <a:prstGeom prst="rect">
            <a:avLst/>
          </a:prstGeom>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algn="ctr" eaLnBrk="1" hangingPunct="1"/>
            <a:r>
              <a:rPr lang="zh-CN" altLang="en-US" sz="4000" b="0" dirty="0" smtClean="0"/>
              <a:t>脉冲星第二次获诺贝尔奖（</a:t>
            </a:r>
            <a:r>
              <a:rPr lang="en-US" altLang="zh-CN" sz="4000" b="0" dirty="0"/>
              <a:t>1993</a:t>
            </a:r>
            <a:r>
              <a:rPr lang="zh-CN" altLang="en-US" sz="4000" b="0" dirty="0"/>
              <a:t>年）</a:t>
            </a:r>
            <a:endParaRPr lang="zh-CN" altLang="en-US" sz="4000" b="0" dirty="0" smtClean="0"/>
          </a:p>
        </p:txBody>
      </p:sp>
      <p:sp>
        <p:nvSpPr>
          <p:cNvPr id="174083" name="Rectangle 3"/>
          <p:cNvSpPr>
            <a:spLocks noGrp="1" noChangeArrowheads="1"/>
          </p:cNvSpPr>
          <p:nvPr>
            <p:ph type="body" idx="1"/>
          </p:nvPr>
        </p:nvSpPr>
        <p:spPr>
          <a:xfrm>
            <a:off x="343516" y="1165335"/>
            <a:ext cx="4329879" cy="4783946"/>
          </a:xfrm>
        </p:spPr>
        <p:txBody>
          <a:bodyPr/>
          <a:lstStyle/>
          <a:p>
            <a:pPr eaLnBrk="1" hangingPunct="1"/>
            <a:r>
              <a:rPr lang="zh-CN" altLang="en-US" dirty="0" smtClean="0"/>
              <a:t>双中子星绕转 → 引力波辐射 → 能量和角动量损失 → 双星轨道收缩</a:t>
            </a:r>
            <a:endParaRPr lang="en-US" altLang="zh-CN" dirty="0" smtClean="0"/>
          </a:p>
          <a:p>
            <a:pPr eaLnBrk="1" hangingPunct="1"/>
            <a:endParaRPr lang="en-US" altLang="zh-CN" dirty="0" smtClean="0"/>
          </a:p>
          <a:p>
            <a:pPr eaLnBrk="1" hangingPunct="1"/>
            <a:r>
              <a:rPr lang="zh-CN" altLang="en-US" dirty="0" smtClean="0"/>
              <a:t>广义相对论的间接验证：加速运动质量产生引力波 </a:t>
            </a:r>
          </a:p>
        </p:txBody>
      </p:sp>
      <p:pic>
        <p:nvPicPr>
          <p:cNvPr id="174084" name="Picture 5" descr="nbe0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5096" y="1026167"/>
            <a:ext cx="3139736" cy="206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5" name="Picture 8" descr="binary-sc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557" y="3345910"/>
            <a:ext cx="4211637"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笑脸 1"/>
          <p:cNvSpPr/>
          <p:nvPr/>
        </p:nvSpPr>
        <p:spPr bwMode="auto">
          <a:xfrm>
            <a:off x="6705863" y="4149080"/>
            <a:ext cx="194320" cy="194320"/>
          </a:xfrm>
          <a:prstGeom prst="smileyFace">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华文行楷" pitchFamily="2" charset="-122"/>
            </a:endParaRPr>
          </a:p>
        </p:txBody>
      </p:sp>
      <p:sp>
        <p:nvSpPr>
          <p:cNvPr id="3" name="文本框 2"/>
          <p:cNvSpPr txBox="1"/>
          <p:nvPr/>
        </p:nvSpPr>
        <p:spPr>
          <a:xfrm>
            <a:off x="4932040" y="5678815"/>
            <a:ext cx="3889226" cy="584775"/>
          </a:xfrm>
          <a:prstGeom prst="rect">
            <a:avLst/>
          </a:prstGeom>
          <a:noFill/>
        </p:spPr>
        <p:txBody>
          <a:bodyPr wrap="square" rtlCol="0">
            <a:spAutoFit/>
          </a:bodyPr>
          <a:lstStyle/>
          <a:p>
            <a:r>
              <a:rPr lang="zh-CN" altLang="en-US" sz="3200" dirty="0">
                <a:solidFill>
                  <a:schemeClr val="bg1"/>
                </a:solidFill>
                <a:latin typeface="黑体" panose="02010609060101010101" pitchFamily="49" charset="-122"/>
                <a:ea typeface="黑体" panose="02010609060101010101" pitchFamily="49" charset="-122"/>
              </a:rPr>
              <a:t>近星时间的累积移动</a:t>
            </a:r>
            <a:endParaRPr lang="en-US" altLang="zh-CN" sz="3200"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285750" y="428625"/>
            <a:ext cx="8534400" cy="685800"/>
          </a:xfrm>
        </p:spPr>
        <p:txBody>
          <a:bodyPr/>
          <a:lstStyle/>
          <a:p>
            <a:pPr algn="ctr" eaLnBrk="1" hangingPunct="1"/>
            <a:r>
              <a:rPr lang="en-US" altLang="zh-CN" sz="6000" smtClean="0"/>
              <a:t>7</a:t>
            </a:r>
            <a:r>
              <a:rPr lang="zh-CN" altLang="en-US" sz="6000" smtClean="0"/>
              <a:t>、黑洞 </a:t>
            </a:r>
            <a:r>
              <a:rPr lang="en-US" altLang="zh-CN" sz="6000" smtClean="0"/>
              <a:t>Black Holes (BH)</a:t>
            </a:r>
            <a:endParaRPr lang="zh-CN" altLang="en-US" sz="6000" smtClean="0"/>
          </a:p>
        </p:txBody>
      </p:sp>
      <p:sp>
        <p:nvSpPr>
          <p:cNvPr id="176131" name="Rectangle 3"/>
          <p:cNvSpPr>
            <a:spLocks noGrp="1" noChangeArrowheads="1"/>
          </p:cNvSpPr>
          <p:nvPr>
            <p:ph type="body" idx="1"/>
          </p:nvPr>
        </p:nvSpPr>
        <p:spPr>
          <a:xfrm>
            <a:off x="214313" y="1340768"/>
            <a:ext cx="8763000" cy="4845720"/>
          </a:xfrm>
        </p:spPr>
        <p:txBody>
          <a:bodyPr/>
          <a:lstStyle/>
          <a:p>
            <a:pPr eaLnBrk="1" hangingPunct="1"/>
            <a:endParaRPr lang="zh-CN" altLang="en-US" dirty="0" smtClean="0"/>
          </a:p>
          <a:p>
            <a:pPr eaLnBrk="1" hangingPunct="1"/>
            <a:r>
              <a:rPr lang="zh-CN" altLang="en-US" dirty="0" smtClean="0"/>
              <a:t>超新星爆发后，如果恒星剩余质量超过 </a:t>
            </a:r>
            <a:r>
              <a:rPr lang="en-US" altLang="zh-CN" dirty="0" smtClean="0">
                <a:solidFill>
                  <a:srgbClr val="FFFF00"/>
                </a:solidFill>
              </a:rPr>
              <a:t>~</a:t>
            </a:r>
            <a:r>
              <a:rPr lang="zh-CN" altLang="en-US" dirty="0" smtClean="0">
                <a:solidFill>
                  <a:srgbClr val="FFFF00"/>
                </a:solidFill>
              </a:rPr>
              <a:t>3倍太阳质量</a:t>
            </a:r>
            <a:r>
              <a:rPr lang="en-US" altLang="zh-CN" dirty="0" smtClean="0">
                <a:solidFill>
                  <a:srgbClr val="FFFF00"/>
                </a:solidFill>
              </a:rPr>
              <a:t>(?)</a:t>
            </a:r>
            <a:r>
              <a:rPr lang="zh-CN" altLang="en-US" dirty="0" smtClean="0"/>
              <a:t>，中子简并压力也不足以抵抗向内的引力</a:t>
            </a:r>
            <a:endParaRPr lang="en-US" altLang="zh-CN" dirty="0" smtClean="0"/>
          </a:p>
          <a:p>
            <a:pPr eaLnBrk="1" hangingPunct="1"/>
            <a:endParaRPr lang="zh-CN" altLang="en-US" dirty="0" smtClean="0"/>
          </a:p>
          <a:p>
            <a:pPr eaLnBrk="1" hangingPunct="1"/>
            <a:r>
              <a:rPr lang="zh-CN" altLang="en-US" dirty="0" smtClean="0"/>
              <a:t>在已知的物理理论里面，再也没有更强的力</a:t>
            </a:r>
            <a:r>
              <a:rPr lang="zh-CN" altLang="en-US" dirty="0"/>
              <a:t>能</a:t>
            </a:r>
            <a:r>
              <a:rPr lang="zh-CN" altLang="en-US" dirty="0" smtClean="0"/>
              <a:t>抗衡引力，恒星残骸只有不断坍缩，最终成为一个奇点的黑洞</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052513"/>
            <a:ext cx="3930650"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4579" name="Rectangle 2"/>
          <p:cNvSpPr>
            <a:spLocks noGrp="1" noChangeArrowheads="1"/>
          </p:cNvSpPr>
          <p:nvPr>
            <p:ph type="title"/>
          </p:nvPr>
        </p:nvSpPr>
        <p:spPr/>
        <p:txBody>
          <a:bodyPr/>
          <a:lstStyle/>
          <a:p>
            <a:pPr algn="ctr" eaLnBrk="1" hangingPunct="1"/>
            <a:r>
              <a:rPr lang="zh-CN" altLang="en-US" sz="4400" b="0" dirty="0" smtClean="0"/>
              <a:t>核反应区的化学成分均匀</a:t>
            </a:r>
          </a:p>
        </p:txBody>
      </p:sp>
      <p:sp>
        <p:nvSpPr>
          <p:cNvPr id="24580" name="Rectangle 3"/>
          <p:cNvSpPr>
            <a:spLocks noGrp="1" noChangeArrowheads="1"/>
          </p:cNvSpPr>
          <p:nvPr>
            <p:ph type="body" idx="1"/>
          </p:nvPr>
        </p:nvSpPr>
        <p:spPr>
          <a:xfrm>
            <a:off x="323850" y="1196975"/>
            <a:ext cx="4248150" cy="5184775"/>
          </a:xfrm>
        </p:spPr>
        <p:txBody>
          <a:bodyPr/>
          <a:lstStyle/>
          <a:p>
            <a:pPr eaLnBrk="1" hangingPunct="1"/>
            <a:r>
              <a:rPr lang="zh-CN" altLang="en-US" dirty="0"/>
              <a:t>高质量恒星的核</a:t>
            </a:r>
            <a:r>
              <a:rPr lang="zh-CN" altLang="en-US" dirty="0" smtClean="0"/>
              <a:t>区因很大的</a:t>
            </a:r>
            <a:r>
              <a:rPr lang="zh-CN" altLang="en-US" dirty="0" smtClean="0">
                <a:solidFill>
                  <a:srgbClr val="FFFF00"/>
                </a:solidFill>
              </a:rPr>
              <a:t>温度梯度</a:t>
            </a:r>
            <a:r>
              <a:rPr lang="zh-CN" altLang="en-US" dirty="0" smtClean="0"/>
              <a:t>而处于</a:t>
            </a:r>
            <a:r>
              <a:rPr lang="zh-CN" altLang="en-US" dirty="0" smtClean="0">
                <a:solidFill>
                  <a:srgbClr val="FFFF00"/>
                </a:solidFill>
              </a:rPr>
              <a:t>对流</a:t>
            </a:r>
            <a:r>
              <a:rPr lang="zh-CN" altLang="en-US" dirty="0" smtClean="0"/>
              <a:t>状态，物质能充分混合</a:t>
            </a:r>
          </a:p>
          <a:p>
            <a:pPr eaLnBrk="1" hangingPunct="1"/>
            <a:endParaRPr lang="en-US" altLang="zh-CN" dirty="0" smtClean="0"/>
          </a:p>
          <a:p>
            <a:pPr eaLnBrk="1" hangingPunct="1"/>
            <a:r>
              <a:rPr lang="zh-CN" altLang="en-US" dirty="0" smtClean="0"/>
              <a:t>在主序阶段</a:t>
            </a:r>
            <a:r>
              <a:rPr lang="en-US" altLang="zh-CN" dirty="0" smtClean="0"/>
              <a:t>H</a:t>
            </a:r>
            <a:r>
              <a:rPr lang="zh-CN" altLang="en-US" dirty="0" smtClean="0"/>
              <a:t>燃烧时，</a:t>
            </a:r>
            <a:r>
              <a:rPr lang="zh-CN" altLang="en-US" dirty="0" smtClean="0">
                <a:solidFill>
                  <a:srgbClr val="FFFF00"/>
                </a:solidFill>
              </a:rPr>
              <a:t>核区的</a:t>
            </a:r>
            <a:r>
              <a:rPr lang="en-US" altLang="zh-CN" dirty="0" smtClean="0">
                <a:solidFill>
                  <a:srgbClr val="FFFF00"/>
                </a:solidFill>
              </a:rPr>
              <a:t>H/He</a:t>
            </a:r>
            <a:r>
              <a:rPr lang="zh-CN" altLang="en-US" dirty="0" smtClean="0"/>
              <a:t>虽随时间变小，但</a:t>
            </a:r>
            <a:r>
              <a:rPr lang="zh-CN" altLang="en-US" dirty="0" smtClean="0">
                <a:solidFill>
                  <a:srgbClr val="FFFF00"/>
                </a:solidFill>
              </a:rPr>
              <a:t>保持均匀的空间分布</a:t>
            </a:r>
          </a:p>
        </p:txBody>
      </p:sp>
      <p:sp>
        <p:nvSpPr>
          <p:cNvPr id="5" name="TextBox 4"/>
          <p:cNvSpPr txBox="1"/>
          <p:nvPr/>
        </p:nvSpPr>
        <p:spPr>
          <a:xfrm>
            <a:off x="5076825" y="5013325"/>
            <a:ext cx="1439863" cy="830263"/>
          </a:xfrm>
          <a:prstGeom prst="rect">
            <a:avLst/>
          </a:prstGeom>
          <a:noFill/>
        </p:spPr>
        <p:txBody>
          <a:bodyPr>
            <a:spAutoFit/>
          </a:bodyPr>
          <a:lstStyle/>
          <a:p>
            <a:pPr>
              <a:defRPr/>
            </a:pPr>
            <a:r>
              <a:rPr lang="en-US" altLang="zh-CN" b="1" dirty="0">
                <a:solidFill>
                  <a:srgbClr val="FF0000"/>
                </a:solidFill>
                <a:latin typeface="+mn-ea"/>
                <a:ea typeface="+mn-ea"/>
              </a:rPr>
              <a:t>25</a:t>
            </a:r>
            <a:r>
              <a:rPr lang="zh-CN" altLang="en-US" b="1" dirty="0">
                <a:solidFill>
                  <a:srgbClr val="FF0000"/>
                </a:solidFill>
                <a:latin typeface="+mn-ea"/>
                <a:ea typeface="+mn-ea"/>
              </a:rPr>
              <a:t>倍太阳质量恒星</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zh-CN" altLang="en-US" b="0" smtClean="0"/>
              <a:t>黑洞的牛顿理解：逃逸速度</a:t>
            </a:r>
          </a:p>
        </p:txBody>
      </p:sp>
      <p:pic>
        <p:nvPicPr>
          <p:cNvPr id="178179" name="Picture 4" descr="esca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013" y="3573016"/>
            <a:ext cx="6172200"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8180" name="Object 5"/>
          <p:cNvGraphicFramePr>
            <a:graphicFrameLocks noChangeAspect="1"/>
          </p:cNvGraphicFramePr>
          <p:nvPr>
            <p:extLst>
              <p:ext uri="{D42A27DB-BD31-4B8C-83A1-F6EECF244321}">
                <p14:modId xmlns:p14="http://schemas.microsoft.com/office/powerpoint/2010/main" val="421667583"/>
              </p:ext>
            </p:extLst>
          </p:nvPr>
        </p:nvGraphicFramePr>
        <p:xfrm>
          <a:off x="1771650" y="1346770"/>
          <a:ext cx="5638800" cy="1754188"/>
        </p:xfrm>
        <a:graphic>
          <a:graphicData uri="http://schemas.openxmlformats.org/presentationml/2006/ole">
            <mc:AlternateContent xmlns:mc="http://schemas.openxmlformats.org/markup-compatibility/2006">
              <mc:Choice xmlns:v="urn:schemas-microsoft-com:vml" Requires="v">
                <p:oleObj spid="_x0000_s178283" name="Equation" r:id="rId5" imgW="1435100" imgH="444500" progId="Equation.3">
                  <p:embed/>
                </p:oleObj>
              </mc:Choice>
              <mc:Fallback>
                <p:oleObj name="Equation" r:id="rId5" imgW="1435100" imgH="4445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1650" y="1346770"/>
                        <a:ext cx="5638800" cy="1754188"/>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eaLnBrk="1" hangingPunct="1"/>
            <a:r>
              <a:rPr lang="zh-CN" altLang="en-US" b="0" smtClean="0"/>
              <a:t>黑洞的牛顿理解：逃逸速度</a:t>
            </a:r>
            <a:endParaRPr lang="zh-CN" altLang="en-US" smtClean="0"/>
          </a:p>
        </p:txBody>
      </p:sp>
      <p:sp>
        <p:nvSpPr>
          <p:cNvPr id="180227" name="Rectangle 3"/>
          <p:cNvSpPr>
            <a:spLocks noGrp="1" noChangeArrowheads="1"/>
          </p:cNvSpPr>
          <p:nvPr>
            <p:ph type="body" idx="1"/>
          </p:nvPr>
        </p:nvSpPr>
        <p:spPr>
          <a:xfrm>
            <a:off x="209550" y="1122353"/>
            <a:ext cx="8763000" cy="1655763"/>
          </a:xfrm>
        </p:spPr>
        <p:txBody>
          <a:bodyPr/>
          <a:lstStyle/>
          <a:p>
            <a:pPr eaLnBrk="1" hangingPunct="1"/>
            <a:r>
              <a:rPr lang="zh-CN" altLang="en-US" dirty="0" smtClean="0">
                <a:latin typeface="黑体" panose="02010609060101010101" pitchFamily="49" charset="-122"/>
              </a:rPr>
              <a:t>如果一个天体表面的逃逸速度 </a:t>
            </a:r>
            <a:r>
              <a:rPr lang="en-US" altLang="zh-CN" dirty="0" smtClean="0">
                <a:latin typeface="黑体" panose="02010609060101010101" pitchFamily="49" charset="-122"/>
                <a:sym typeface="Symbol" panose="05050102010706020507" pitchFamily="18" charset="2"/>
              </a:rPr>
              <a:t> </a:t>
            </a:r>
            <a:r>
              <a:rPr lang="zh-CN" altLang="en-US" dirty="0" smtClean="0">
                <a:latin typeface="黑体" panose="02010609060101010101" pitchFamily="49" charset="-122"/>
              </a:rPr>
              <a:t>光速，那么宇宙中包括光在内的一切都不能逃离其引力的束缚，这个天体便成为黑洞</a:t>
            </a:r>
          </a:p>
        </p:txBody>
      </p:sp>
      <p:graphicFrame>
        <p:nvGraphicFramePr>
          <p:cNvPr id="180228" name="Object 4"/>
          <p:cNvGraphicFramePr>
            <a:graphicFrameLocks noChangeAspect="1"/>
          </p:cNvGraphicFramePr>
          <p:nvPr>
            <p:extLst>
              <p:ext uri="{D42A27DB-BD31-4B8C-83A1-F6EECF244321}">
                <p14:modId xmlns:p14="http://schemas.microsoft.com/office/powerpoint/2010/main" val="3303914952"/>
              </p:ext>
            </p:extLst>
          </p:nvPr>
        </p:nvGraphicFramePr>
        <p:xfrm>
          <a:off x="4591050" y="2928143"/>
          <a:ext cx="3889375" cy="1244600"/>
        </p:xfrm>
        <a:graphic>
          <a:graphicData uri="http://schemas.openxmlformats.org/presentationml/2006/ole">
            <mc:AlternateContent xmlns:mc="http://schemas.openxmlformats.org/markup-compatibility/2006">
              <mc:Choice xmlns:v="urn:schemas-microsoft-com:vml" Requires="v">
                <p:oleObj spid="_x0000_s180437" name="Equation" r:id="rId4" imgW="1231366" imgH="393529" progId="Equation.3">
                  <p:embed/>
                </p:oleObj>
              </mc:Choice>
              <mc:Fallback>
                <p:oleObj name="Equation" r:id="rId4" imgW="1231366" imgH="39352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1050" y="2928143"/>
                        <a:ext cx="3889375" cy="1244600"/>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0229" name="Text Box 6"/>
          <p:cNvSpPr txBox="1">
            <a:spLocks noChangeArrowheads="1"/>
          </p:cNvSpPr>
          <p:nvPr/>
        </p:nvSpPr>
        <p:spPr bwMode="auto">
          <a:xfrm>
            <a:off x="3419872" y="5159194"/>
            <a:ext cx="4648200" cy="1190625"/>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zh-CN" altLang="en-US" sz="3600" dirty="0">
                <a:solidFill>
                  <a:schemeClr val="tx1"/>
                </a:solidFill>
                <a:latin typeface="Times New Roman" panose="02020603050405020304" pitchFamily="18" charset="0"/>
                <a:ea typeface="宋体" panose="02010600030101010101" pitchFamily="2" charset="-122"/>
              </a:rPr>
              <a:t>2.96×10</a:t>
            </a:r>
            <a:r>
              <a:rPr kumimoji="1" lang="zh-CN" altLang="en-US" sz="3600" baseline="30000" dirty="0">
                <a:solidFill>
                  <a:schemeClr val="tx1"/>
                </a:solidFill>
                <a:latin typeface="Times New Roman" panose="02020603050405020304" pitchFamily="18" charset="0"/>
                <a:ea typeface="宋体" panose="02010600030101010101" pitchFamily="2" charset="-122"/>
              </a:rPr>
              <a:t>5 </a:t>
            </a:r>
            <a:r>
              <a:rPr kumimoji="1" lang="en-US" altLang="zh-CN" sz="3600" dirty="0">
                <a:solidFill>
                  <a:schemeClr val="tx1"/>
                </a:solidFill>
                <a:latin typeface="Times New Roman" panose="02020603050405020304" pitchFamily="18" charset="0"/>
                <a:ea typeface="宋体" panose="02010600030101010101" pitchFamily="2" charset="-122"/>
              </a:rPr>
              <a:t>cm (</a:t>
            </a:r>
            <a:r>
              <a:rPr kumimoji="1" lang="en-US" altLang="zh-CN" sz="3600" i="1" dirty="0">
                <a:solidFill>
                  <a:schemeClr val="tx1"/>
                </a:solidFill>
                <a:latin typeface="Times New Roman" panose="02020603050405020304" pitchFamily="18" charset="0"/>
                <a:ea typeface="宋体" panose="02010600030101010101" pitchFamily="2" charset="-122"/>
              </a:rPr>
              <a:t>M</a:t>
            </a:r>
            <a:r>
              <a:rPr kumimoji="1" lang="en-US" altLang="zh-CN" sz="3600" dirty="0">
                <a:solidFill>
                  <a:schemeClr val="tx1"/>
                </a:solidFill>
                <a:latin typeface="Times New Roman" panose="02020603050405020304" pitchFamily="18" charset="0"/>
                <a:ea typeface="宋体" panose="02010600030101010101" pitchFamily="2" charset="-122"/>
              </a:rPr>
              <a:t>/</a:t>
            </a:r>
            <a:r>
              <a:rPr kumimoji="1" lang="en-US" altLang="zh-CN" sz="3600" i="1" dirty="0">
                <a:solidFill>
                  <a:schemeClr val="tx1"/>
                </a:solidFill>
                <a:latin typeface="Times New Roman" panose="02020603050405020304" pitchFamily="18" charset="0"/>
                <a:ea typeface="宋体" panose="02010600030101010101" pitchFamily="2" charset="-122"/>
              </a:rPr>
              <a:t>M</a:t>
            </a:r>
            <a:r>
              <a:rPr kumimoji="1" lang="en-US" altLang="zh-CN" sz="3600" baseline="-30000" dirty="0">
                <a:solidFill>
                  <a:schemeClr val="tx1"/>
                </a:solidFill>
                <a:latin typeface="Times New Roman" panose="02020603050405020304" pitchFamily="18" charset="0"/>
                <a:ea typeface="楷体_GB2312" pitchFamily="49" charset="-122"/>
              </a:rPr>
              <a:t>⊙</a:t>
            </a:r>
            <a:r>
              <a:rPr kumimoji="1" lang="en-US" altLang="zh-CN" sz="3600" dirty="0">
                <a:solidFill>
                  <a:schemeClr val="tx1"/>
                </a:solidFill>
                <a:latin typeface="Times New Roman" panose="02020603050405020304" pitchFamily="18" charset="0"/>
                <a:ea typeface="宋体" panose="02010600030101010101" pitchFamily="2" charset="-122"/>
              </a:rPr>
              <a:t>) (</a:t>
            </a:r>
            <a:r>
              <a:rPr kumimoji="1" lang="zh-CN" altLang="en-US" sz="3600" dirty="0">
                <a:solidFill>
                  <a:schemeClr val="tx1"/>
                </a:solidFill>
                <a:latin typeface="Times New Roman" panose="02020603050405020304" pitchFamily="18" charset="0"/>
                <a:ea typeface="宋体" panose="02010600030101010101" pitchFamily="2" charset="-122"/>
              </a:rPr>
              <a:t>对太阳~ 3</a:t>
            </a:r>
            <a:r>
              <a:rPr kumimoji="1" lang="en-US" altLang="zh-CN" sz="3600" dirty="0">
                <a:solidFill>
                  <a:schemeClr val="tx1"/>
                </a:solidFill>
                <a:latin typeface="Times New Roman" panose="02020603050405020304" pitchFamily="18" charset="0"/>
                <a:ea typeface="宋体" panose="02010600030101010101" pitchFamily="2" charset="-122"/>
              </a:rPr>
              <a:t>km)</a:t>
            </a:r>
          </a:p>
        </p:txBody>
      </p:sp>
      <p:graphicFrame>
        <p:nvGraphicFramePr>
          <p:cNvPr id="180230" name="Object 7"/>
          <p:cNvGraphicFramePr>
            <a:graphicFrameLocks noChangeAspect="1"/>
          </p:cNvGraphicFramePr>
          <p:nvPr>
            <p:extLst>
              <p:ext uri="{D42A27DB-BD31-4B8C-83A1-F6EECF244321}">
                <p14:modId xmlns:p14="http://schemas.microsoft.com/office/powerpoint/2010/main" val="3395661361"/>
              </p:ext>
            </p:extLst>
          </p:nvPr>
        </p:nvGraphicFramePr>
        <p:xfrm>
          <a:off x="678941" y="4144749"/>
          <a:ext cx="2633662" cy="1997075"/>
        </p:xfrm>
        <a:graphic>
          <a:graphicData uri="http://schemas.openxmlformats.org/presentationml/2006/ole">
            <mc:AlternateContent xmlns:mc="http://schemas.openxmlformats.org/markup-compatibility/2006">
              <mc:Choice xmlns:v="urn:schemas-microsoft-com:vml" Requires="v">
                <p:oleObj spid="_x0000_s180438" name="Equation" r:id="rId6" imgW="837836" imgH="634725" progId="Equation.3">
                  <p:embed/>
                </p:oleObj>
              </mc:Choice>
              <mc:Fallback>
                <p:oleObj name="Equation" r:id="rId6" imgW="837836" imgH="634725"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941" y="4144749"/>
                        <a:ext cx="2633662" cy="199707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eaLnBrk="1" hangingPunct="1"/>
            <a:r>
              <a:rPr lang="zh-CN" altLang="en-US" sz="4400" b="0" smtClean="0"/>
              <a:t>黑洞的爱因斯坦理解：时空弯曲</a:t>
            </a:r>
          </a:p>
        </p:txBody>
      </p:sp>
      <p:sp>
        <p:nvSpPr>
          <p:cNvPr id="182275" name="Rectangle 3"/>
          <p:cNvSpPr>
            <a:spLocks noGrp="1" noChangeArrowheads="1"/>
          </p:cNvSpPr>
          <p:nvPr>
            <p:ph type="body" idx="1"/>
          </p:nvPr>
        </p:nvSpPr>
        <p:spPr/>
        <p:txBody>
          <a:bodyPr/>
          <a:lstStyle/>
          <a:p>
            <a:pPr eaLnBrk="1" hangingPunct="1"/>
            <a:r>
              <a:rPr lang="zh-CN" altLang="en-US" dirty="0" smtClean="0">
                <a:latin typeface="黑体" panose="02010609060101010101" pitchFamily="49" charset="-122"/>
              </a:rPr>
              <a:t>质量越大，引力场越强，时空弯曲越强</a:t>
            </a:r>
          </a:p>
          <a:p>
            <a:pPr eaLnBrk="1" hangingPunct="1"/>
            <a:r>
              <a:rPr lang="zh-CN" altLang="en-US" dirty="0" smtClean="0">
                <a:solidFill>
                  <a:srgbClr val="FFFF00"/>
                </a:solidFill>
                <a:latin typeface="黑体" panose="02010609060101010101" pitchFamily="49" charset="-122"/>
              </a:rPr>
              <a:t>光线在通过大质量天体附近时不会直线行进</a:t>
            </a:r>
          </a:p>
        </p:txBody>
      </p:sp>
      <p:pic>
        <p:nvPicPr>
          <p:cNvPr id="182276" name="Picture 4" descr="curv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565400"/>
            <a:ext cx="6773863"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lstStyle/>
          <a:p>
            <a:r>
              <a:rPr lang="zh-CN" altLang="en-US" sz="4400" b="0" smtClean="0"/>
              <a:t>黑洞的爱因斯坦理解：时空弯曲</a:t>
            </a:r>
          </a:p>
        </p:txBody>
      </p:sp>
      <p:sp>
        <p:nvSpPr>
          <p:cNvPr id="184323" name="内容占位符 2"/>
          <p:cNvSpPr>
            <a:spLocks noGrp="1"/>
          </p:cNvSpPr>
          <p:nvPr>
            <p:ph idx="1"/>
          </p:nvPr>
        </p:nvSpPr>
        <p:spPr>
          <a:xfrm>
            <a:off x="179388" y="981075"/>
            <a:ext cx="8607425" cy="5257800"/>
          </a:xfrm>
        </p:spPr>
        <p:txBody>
          <a:bodyPr/>
          <a:lstStyle/>
          <a:p>
            <a:r>
              <a:rPr lang="zh-CN" altLang="en-US" dirty="0" smtClean="0"/>
              <a:t>一个天体越坍缩，其表面附近的时空就越弯曲，则</a:t>
            </a:r>
            <a:r>
              <a:rPr lang="zh-CN" altLang="en-US" dirty="0" smtClean="0">
                <a:latin typeface="Times New Roman" panose="02020603050405020304" pitchFamily="18" charset="0"/>
              </a:rPr>
              <a:t>光线弯曲程度也越大。当</a:t>
            </a:r>
            <a:r>
              <a:rPr lang="zh-CN" altLang="en-US" dirty="0" smtClean="0"/>
              <a:t>坍缩到光线因时空弯曲而无法逃逸时就成为黑洞</a:t>
            </a:r>
            <a:endParaRPr lang="en-US" altLang="zh-CN" dirty="0" smtClean="0"/>
          </a:p>
          <a:p>
            <a:r>
              <a:rPr lang="zh-CN" altLang="en-US" dirty="0" smtClean="0"/>
              <a:t>而远处时空不受任何影响</a:t>
            </a:r>
            <a:endParaRPr lang="en-US" altLang="zh-CN" dirty="0" smtClean="0"/>
          </a:p>
          <a:p>
            <a:endParaRPr lang="zh-CN" altLang="en-US" dirty="0" smtClean="0"/>
          </a:p>
        </p:txBody>
      </p:sp>
      <p:pic>
        <p:nvPicPr>
          <p:cNvPr id="184324" name="Picture 3" descr="F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68638"/>
            <a:ext cx="9144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5" name="Text Box 4"/>
          <p:cNvSpPr txBox="1">
            <a:spLocks noChangeArrowheads="1"/>
          </p:cNvSpPr>
          <p:nvPr/>
        </p:nvSpPr>
        <p:spPr bwMode="auto">
          <a:xfrm>
            <a:off x="428625" y="5786438"/>
            <a:ext cx="83518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zh-CN" altLang="en-US" sz="3600" dirty="0"/>
              <a:t>正常恒星“坍缩”为黑洞</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idx="4294967295"/>
          </p:nvPr>
        </p:nvSpPr>
        <p:spPr/>
        <p:txBody>
          <a:bodyPr/>
          <a:lstStyle/>
          <a:p>
            <a:endParaRPr lang="zh-CN" altLang="en-US" smtClean="0"/>
          </a:p>
        </p:txBody>
      </p:sp>
      <p:sp>
        <p:nvSpPr>
          <p:cNvPr id="186371" name="Rectangle 3"/>
          <p:cNvSpPr>
            <a:spLocks noGrp="1" noChangeArrowheads="1"/>
          </p:cNvSpPr>
          <p:nvPr>
            <p:ph type="body" idx="4294967295"/>
          </p:nvPr>
        </p:nvSpPr>
        <p:spPr>
          <a:xfrm>
            <a:off x="323850" y="549275"/>
            <a:ext cx="5184775" cy="5257800"/>
          </a:xfrm>
        </p:spPr>
        <p:txBody>
          <a:bodyPr/>
          <a:lstStyle/>
          <a:p>
            <a:r>
              <a:rPr lang="zh-CN" altLang="en-US" smtClean="0"/>
              <a:t>黑洞是时空弯曲的奇点 </a:t>
            </a:r>
            <a:r>
              <a:rPr lang="en-US" altLang="zh-CN" smtClean="0"/>
              <a:t>(1/x, x=0) </a:t>
            </a:r>
            <a:endParaRPr lang="zh-CN" altLang="en-US" smtClean="0"/>
          </a:p>
          <a:p>
            <a:endParaRPr lang="zh-CN" altLang="en-US" smtClean="0"/>
          </a:p>
          <a:p>
            <a:r>
              <a:rPr lang="zh-CN" altLang="en-US" smtClean="0"/>
              <a:t>黑洞是无底的引力势井</a:t>
            </a:r>
          </a:p>
        </p:txBody>
      </p:sp>
      <p:pic>
        <p:nvPicPr>
          <p:cNvPr id="186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333375"/>
            <a:ext cx="2205037" cy="627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p:cNvSpPr>
            <a:spLocks noGrp="1" noChangeArrowheads="1"/>
          </p:cNvSpPr>
          <p:nvPr>
            <p:ph type="body" idx="1"/>
          </p:nvPr>
        </p:nvSpPr>
        <p:spPr>
          <a:xfrm>
            <a:off x="179388" y="549275"/>
            <a:ext cx="5334000" cy="5257800"/>
          </a:xfrm>
        </p:spPr>
        <p:txBody>
          <a:bodyPr/>
          <a:lstStyle/>
          <a:p>
            <a:pPr eaLnBrk="1" hangingPunct="1"/>
            <a:r>
              <a:rPr lang="zh-CN" altLang="en-US" smtClean="0"/>
              <a:t>黑洞的性质仅由三个物理参数描述：质量、角动量和电荷</a:t>
            </a:r>
          </a:p>
          <a:p>
            <a:pPr lvl="1" eaLnBrk="1" hangingPunct="1"/>
            <a:r>
              <a:rPr lang="zh-CN" altLang="en-US" smtClean="0"/>
              <a:t>“黑洞无毛定理” </a:t>
            </a:r>
          </a:p>
          <a:p>
            <a:pPr eaLnBrk="1" hangingPunct="1"/>
            <a:endParaRPr lang="zh-CN" altLang="en-US" smtClean="0"/>
          </a:p>
          <a:p>
            <a:pPr eaLnBrk="1" hangingPunct="1"/>
            <a:r>
              <a:rPr lang="zh-CN" altLang="en-US" smtClean="0"/>
              <a:t>黑洞不保留形成它的物质的其它特性</a:t>
            </a:r>
          </a:p>
        </p:txBody>
      </p:sp>
      <p:pic>
        <p:nvPicPr>
          <p:cNvPr id="188419" name="Picture 4" descr="NOHA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388" y="1700808"/>
            <a:ext cx="331628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eaLnBrk="1" hangingPunct="1"/>
            <a:r>
              <a:rPr lang="zh-CN" altLang="en-US" sz="4400" b="0" smtClean="0"/>
              <a:t>黑洞的奇点与视界</a:t>
            </a:r>
          </a:p>
        </p:txBody>
      </p:sp>
      <p:sp>
        <p:nvSpPr>
          <p:cNvPr id="190467" name="Rectangle 3"/>
          <p:cNvSpPr>
            <a:spLocks noGrp="1" noChangeArrowheads="1"/>
          </p:cNvSpPr>
          <p:nvPr>
            <p:ph type="body" idx="1"/>
          </p:nvPr>
        </p:nvSpPr>
        <p:spPr>
          <a:xfrm>
            <a:off x="179388" y="1268413"/>
            <a:ext cx="8763000" cy="1296987"/>
          </a:xfrm>
        </p:spPr>
        <p:txBody>
          <a:bodyPr/>
          <a:lstStyle/>
          <a:p>
            <a:pPr eaLnBrk="1" hangingPunct="1"/>
            <a:r>
              <a:rPr lang="zh-CN" altLang="en-US" dirty="0" smtClean="0"/>
              <a:t>天文学的黑洞：奇点不裸， 是被一个</a:t>
            </a:r>
            <a:r>
              <a:rPr lang="zh-CN" altLang="en-US" dirty="0" smtClean="0">
                <a:solidFill>
                  <a:srgbClr val="FFFF00"/>
                </a:solidFill>
              </a:rPr>
              <a:t>视界</a:t>
            </a:r>
            <a:r>
              <a:rPr lang="zh-CN" altLang="en-US" dirty="0" smtClean="0"/>
              <a:t>（</a:t>
            </a:r>
            <a:r>
              <a:rPr lang="en-US" altLang="zh-CN" dirty="0" smtClean="0"/>
              <a:t>event </a:t>
            </a:r>
            <a:r>
              <a:rPr lang="en-US" altLang="zh-CN" dirty="0"/>
              <a:t>horizon</a:t>
            </a:r>
            <a:r>
              <a:rPr lang="zh-CN" altLang="en-US" dirty="0" smtClean="0"/>
              <a:t>）包裹的</a:t>
            </a:r>
            <a:endParaRPr lang="en-US" altLang="zh-CN" dirty="0" smtClean="0"/>
          </a:p>
        </p:txBody>
      </p:sp>
      <p:pic>
        <p:nvPicPr>
          <p:cNvPr id="190468" name="Picture 4" descr="singul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2565400"/>
            <a:ext cx="3733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3"/>
          <p:cNvSpPr>
            <a:spLocks noGrp="1" noChangeArrowheads="1"/>
          </p:cNvSpPr>
          <p:nvPr>
            <p:ph type="body" idx="1"/>
          </p:nvPr>
        </p:nvSpPr>
        <p:spPr>
          <a:xfrm>
            <a:off x="179388" y="404813"/>
            <a:ext cx="4968875" cy="6337300"/>
          </a:xfrm>
        </p:spPr>
        <p:txBody>
          <a:bodyPr/>
          <a:lstStyle/>
          <a:p>
            <a:pPr eaLnBrk="1" hangingPunct="1"/>
            <a:r>
              <a:rPr lang="zh-CN" altLang="en-US" dirty="0" smtClean="0"/>
              <a:t>距离黑洞越近，逃逸速度（时空弯曲）越大</a:t>
            </a:r>
            <a:endParaRPr lang="en-US" altLang="zh-CN" dirty="0" smtClean="0"/>
          </a:p>
          <a:p>
            <a:pPr eaLnBrk="1" hangingPunct="1"/>
            <a:r>
              <a:rPr lang="zh-CN" altLang="en-US" dirty="0" smtClean="0"/>
              <a:t>逃逸速度=光速（光线“环绕”）的球面称为</a:t>
            </a:r>
            <a:r>
              <a:rPr lang="zh-CN" altLang="en-US" dirty="0" smtClean="0">
                <a:solidFill>
                  <a:srgbClr val="FFFF00"/>
                </a:solidFill>
              </a:rPr>
              <a:t>视界</a:t>
            </a:r>
          </a:p>
          <a:p>
            <a:pPr eaLnBrk="1" hangingPunct="1"/>
            <a:r>
              <a:rPr lang="zh-CN" altLang="en-US" dirty="0" smtClean="0">
                <a:latin typeface="黑体" panose="02010609060101010101" pitchFamily="49" charset="-122"/>
              </a:rPr>
              <a:t>黑洞的视界是绝对的，它是时空的分界线，与观测者无关</a:t>
            </a:r>
          </a:p>
          <a:p>
            <a:pPr eaLnBrk="1" hangingPunct="1"/>
            <a:r>
              <a:rPr lang="zh-CN" altLang="en-US" dirty="0" smtClean="0">
                <a:latin typeface="黑体" panose="02010609060101010101" pitchFamily="49" charset="-122"/>
              </a:rPr>
              <a:t>视界就是事件能被探知的极限</a:t>
            </a:r>
          </a:p>
          <a:p>
            <a:pPr eaLnBrk="1" hangingPunct="1"/>
            <a:r>
              <a:rPr lang="zh-CN" altLang="en-US" dirty="0" smtClean="0"/>
              <a:t>视界是有去无返的分界线</a:t>
            </a:r>
          </a:p>
        </p:txBody>
      </p:sp>
      <p:pic>
        <p:nvPicPr>
          <p:cNvPr id="1925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665163"/>
            <a:ext cx="3924300"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92516" name="Picture 5" descr="geo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3933825"/>
            <a:ext cx="3292475"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p:cNvSpPr>
            <a:spLocks noGrp="1" noChangeArrowheads="1"/>
          </p:cNvSpPr>
          <p:nvPr>
            <p:ph type="body" idx="4294967295"/>
          </p:nvPr>
        </p:nvSpPr>
        <p:spPr>
          <a:xfrm>
            <a:off x="179388" y="549275"/>
            <a:ext cx="7056437" cy="2303463"/>
          </a:xfrm>
        </p:spPr>
        <p:txBody>
          <a:bodyPr/>
          <a:lstStyle/>
          <a:p>
            <a:r>
              <a:rPr lang="zh-CN" altLang="zh-CN" dirty="0" smtClean="0"/>
              <a:t>不</a:t>
            </a:r>
            <a:r>
              <a:rPr lang="zh-CN" altLang="en-US" dirty="0" smtClean="0"/>
              <a:t>自</a:t>
            </a:r>
            <a:r>
              <a:rPr lang="zh-CN" altLang="zh-CN" dirty="0" smtClean="0"/>
              <a:t>转</a:t>
            </a:r>
            <a:r>
              <a:rPr lang="zh-CN" altLang="en-US" dirty="0" smtClean="0"/>
              <a:t>、不带电荷</a:t>
            </a:r>
            <a:r>
              <a:rPr lang="zh-CN" altLang="zh-CN" dirty="0" smtClean="0"/>
              <a:t>的黑洞称为</a:t>
            </a:r>
            <a:r>
              <a:rPr lang="zh-CN" altLang="zh-CN" dirty="0" smtClean="0">
                <a:solidFill>
                  <a:srgbClr val="FFFF00"/>
                </a:solidFill>
              </a:rPr>
              <a:t>史瓦西Schwarzschild</a:t>
            </a:r>
            <a:r>
              <a:rPr lang="zh-CN" altLang="en-US" dirty="0" smtClean="0">
                <a:solidFill>
                  <a:srgbClr val="FFFF00"/>
                </a:solidFill>
              </a:rPr>
              <a:t> </a:t>
            </a:r>
            <a:r>
              <a:rPr lang="zh-CN" altLang="zh-CN" dirty="0" smtClean="0">
                <a:solidFill>
                  <a:srgbClr val="FFFF00"/>
                </a:solidFill>
              </a:rPr>
              <a:t>黑洞</a:t>
            </a:r>
            <a:r>
              <a:rPr lang="zh-CN" altLang="zh-CN" dirty="0" smtClean="0"/>
              <a:t>，其视界的大小=引力半径，称为</a:t>
            </a:r>
            <a:r>
              <a:rPr lang="zh-CN" altLang="zh-CN" dirty="0" smtClean="0">
                <a:solidFill>
                  <a:srgbClr val="FFFF00"/>
                </a:solidFill>
              </a:rPr>
              <a:t>史瓦西半径</a:t>
            </a:r>
            <a:r>
              <a:rPr lang="zh-CN" altLang="en-US" dirty="0" smtClean="0"/>
              <a:t>，与黑洞的质量成正比</a:t>
            </a:r>
            <a:endParaRPr lang="en-US" altLang="zh-CN" dirty="0" smtClean="0"/>
          </a:p>
        </p:txBody>
      </p:sp>
      <p:pic>
        <p:nvPicPr>
          <p:cNvPr id="1945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852738"/>
            <a:ext cx="5975350" cy="12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64" name="Text Box 5"/>
          <p:cNvSpPr txBox="1">
            <a:spLocks noChangeArrowheads="1"/>
          </p:cNvSpPr>
          <p:nvPr/>
        </p:nvSpPr>
        <p:spPr bwMode="auto">
          <a:xfrm>
            <a:off x="5076825" y="4797425"/>
            <a:ext cx="3744913" cy="1323975"/>
          </a:xfrm>
          <a:prstGeom prst="rect">
            <a:avLst/>
          </a:prstGeom>
          <a:noFill/>
          <a:ln w="12700">
            <a:solidFill>
              <a:srgbClr val="0099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ea typeface="宋体" panose="02010600030101010101" pitchFamily="2" charset="-122"/>
              </a:rPr>
              <a:t>1 </a:t>
            </a:r>
            <a:r>
              <a:rPr lang="en-US" altLang="zh-CN">
                <a:ea typeface="宋体" panose="02010600030101010101" pitchFamily="2" charset="-122"/>
              </a:rPr>
              <a:t>M</a:t>
            </a:r>
            <a:r>
              <a:rPr lang="en-US" altLang="zh-CN" baseline="-25000">
                <a:ea typeface="宋体" panose="02010600030101010101" pitchFamily="2" charset="-122"/>
              </a:rPr>
              <a:t>sun    </a:t>
            </a:r>
            <a:r>
              <a:rPr lang="en-US" altLang="zh-CN">
                <a:ea typeface="宋体" panose="02010600030101010101" pitchFamily="2" charset="-122"/>
              </a:rPr>
              <a:t>BH:  ~3km</a:t>
            </a:r>
          </a:p>
          <a:p>
            <a:pPr>
              <a:spcBef>
                <a:spcPct val="50000"/>
              </a:spcBef>
              <a:buFontTx/>
              <a:buNone/>
            </a:pPr>
            <a:r>
              <a:rPr lang="en-US" altLang="zh-CN">
                <a:ea typeface="宋体" panose="02010600030101010101" pitchFamily="2" charset="-122"/>
              </a:rPr>
              <a:t>1 M</a:t>
            </a:r>
            <a:r>
              <a:rPr lang="en-US" altLang="zh-CN" baseline="-25000">
                <a:ea typeface="宋体" panose="02010600030101010101" pitchFamily="2" charset="-122"/>
              </a:rPr>
              <a:t>Earth</a:t>
            </a:r>
            <a:r>
              <a:rPr lang="en-US" altLang="zh-CN">
                <a:ea typeface="宋体" panose="02010600030101010101" pitchFamily="2" charset="-122"/>
              </a:rPr>
              <a:t> BH:  ~1cm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56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endParaRPr lang="zh-CN" altLang="en-US" b="0" smtClean="0"/>
          </a:p>
        </p:txBody>
      </p:sp>
      <p:sp>
        <p:nvSpPr>
          <p:cNvPr id="196611" name="Rectangle 3"/>
          <p:cNvSpPr>
            <a:spLocks noGrp="1" noChangeArrowheads="1"/>
          </p:cNvSpPr>
          <p:nvPr>
            <p:ph type="body" idx="1"/>
          </p:nvPr>
        </p:nvSpPr>
        <p:spPr>
          <a:xfrm>
            <a:off x="228600" y="874713"/>
            <a:ext cx="4800600" cy="5546725"/>
          </a:xfrm>
        </p:spPr>
        <p:txBody>
          <a:bodyPr/>
          <a:lstStyle/>
          <a:p>
            <a:pPr eaLnBrk="1" hangingPunct="1"/>
            <a:r>
              <a:rPr lang="zh-CN" altLang="en-US" dirty="0" smtClean="0"/>
              <a:t>旋转、不带电的黑洞又称为</a:t>
            </a:r>
            <a:r>
              <a:rPr lang="zh-CN" altLang="en-US" dirty="0" smtClean="0">
                <a:solidFill>
                  <a:srgbClr val="FFFF00"/>
                </a:solidFill>
              </a:rPr>
              <a:t>克尔(</a:t>
            </a:r>
            <a:r>
              <a:rPr lang="en-US" altLang="zh-CN" dirty="0" smtClean="0">
                <a:solidFill>
                  <a:srgbClr val="FFFF00"/>
                </a:solidFill>
              </a:rPr>
              <a:t>Kerr)</a:t>
            </a:r>
            <a:r>
              <a:rPr lang="zh-CN" altLang="en-US" dirty="0" smtClean="0">
                <a:solidFill>
                  <a:srgbClr val="FFFF00"/>
                </a:solidFill>
              </a:rPr>
              <a:t>黑洞</a:t>
            </a:r>
            <a:r>
              <a:rPr lang="zh-CN" altLang="en-US" dirty="0" smtClean="0"/>
              <a:t>，与静止黑洞很不同</a:t>
            </a:r>
          </a:p>
          <a:p>
            <a:pPr eaLnBrk="1" hangingPunct="1"/>
            <a:r>
              <a:rPr lang="zh-CN" altLang="en-US" dirty="0" smtClean="0"/>
              <a:t>旋转黑洞有内外两个视界，它们之间的区域称为</a:t>
            </a:r>
            <a:r>
              <a:rPr lang="zh-CN" altLang="en-US" dirty="0" smtClean="0">
                <a:solidFill>
                  <a:srgbClr val="FFFF00"/>
                </a:solidFill>
              </a:rPr>
              <a:t>能层</a:t>
            </a:r>
            <a:endParaRPr lang="en-US" altLang="zh-CN" dirty="0" smtClean="0">
              <a:solidFill>
                <a:srgbClr val="FFFF00"/>
              </a:solidFill>
            </a:endParaRPr>
          </a:p>
          <a:p>
            <a:pPr eaLnBrk="1" hangingPunct="1"/>
            <a:r>
              <a:rPr lang="zh-CN" altLang="en-US" dirty="0" smtClean="0"/>
              <a:t>能层内的物质会被黑洞自转所带动，但能逃离黑洞；内视界内的一切无法逃出</a:t>
            </a:r>
          </a:p>
        </p:txBody>
      </p:sp>
      <p:pic>
        <p:nvPicPr>
          <p:cNvPr id="196612" name="Picture 4" descr="ergosp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1336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3" name="Text Box 6"/>
          <p:cNvSpPr txBox="1">
            <a:spLocks noChangeArrowheads="1"/>
          </p:cNvSpPr>
          <p:nvPr/>
        </p:nvSpPr>
        <p:spPr bwMode="auto">
          <a:xfrm>
            <a:off x="7524750" y="2060575"/>
            <a:ext cx="12731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solidFill>
                  <a:srgbClr val="00FF00"/>
                </a:solidFill>
                <a:ea typeface="楷体_GB2312" pitchFamily="49" charset="-122"/>
              </a:rPr>
              <a:t>静界</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395536" y="476672"/>
            <a:ext cx="8569325" cy="1584597"/>
          </a:xfrm>
        </p:spPr>
        <p:txBody>
          <a:bodyPr/>
          <a:lstStyle/>
          <a:p>
            <a:pPr marL="0" indent="0" eaLnBrk="1" hangingPunct="1">
              <a:buNone/>
            </a:pPr>
            <a:r>
              <a:rPr lang="zh-CN" altLang="en-US" dirty="0" smtClean="0"/>
              <a:t>即便在主序阶段，（高光度）高辐射压导致</a:t>
            </a:r>
            <a:r>
              <a:rPr lang="zh-CN" altLang="zh-CN" dirty="0" smtClean="0"/>
              <a:t>高质量恒星</a:t>
            </a:r>
            <a:r>
              <a:rPr lang="zh-CN" altLang="en-US" dirty="0" smtClean="0"/>
              <a:t>猛烈地抛射其外层物质，产生</a:t>
            </a:r>
            <a:r>
              <a:rPr lang="zh-CN" altLang="en-US" dirty="0" smtClean="0">
                <a:solidFill>
                  <a:srgbClr val="FFFF00"/>
                </a:solidFill>
              </a:rPr>
              <a:t>高速星风</a:t>
            </a:r>
            <a:r>
              <a:rPr lang="zh-CN" altLang="en-US" dirty="0"/>
              <a:t>，显著影响恒星的</a:t>
            </a:r>
            <a:r>
              <a:rPr lang="zh-CN" altLang="en-US" dirty="0" smtClean="0"/>
              <a:t>演化</a:t>
            </a:r>
            <a:endParaRPr lang="zh-CN" altLang="en-US" dirty="0"/>
          </a:p>
        </p:txBody>
      </p:sp>
      <p:pic>
        <p:nvPicPr>
          <p:cNvPr id="40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587" y="2276872"/>
            <a:ext cx="3872756" cy="4118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 Box 11"/>
          <p:cNvSpPr txBox="1">
            <a:spLocks noChangeArrowheads="1"/>
          </p:cNvSpPr>
          <p:nvPr/>
        </p:nvSpPr>
        <p:spPr bwMode="auto">
          <a:xfrm>
            <a:off x="4932040" y="3140968"/>
            <a:ext cx="3744789"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ea typeface="华文中宋" panose="02010600040101010101" pitchFamily="2" charset="-122"/>
              </a:rPr>
              <a:t>质量 </a:t>
            </a:r>
            <a:r>
              <a:rPr lang="en-US" altLang="zh-CN" dirty="0">
                <a:ea typeface="华文中宋" panose="02010600040101010101" pitchFamily="2" charset="-122"/>
              </a:rPr>
              <a:t>&gt;= 20Msun</a:t>
            </a:r>
            <a:r>
              <a:rPr lang="zh-CN" altLang="en-US" dirty="0">
                <a:ea typeface="华文中宋" panose="02010600040101010101" pitchFamily="2" charset="-122"/>
              </a:rPr>
              <a:t>的</a:t>
            </a:r>
            <a:r>
              <a:rPr lang="en-US" altLang="zh-CN" dirty="0">
                <a:ea typeface="华文中宋" panose="02010600040101010101" pitchFamily="2" charset="-122"/>
              </a:rPr>
              <a:t>O</a:t>
            </a:r>
            <a:r>
              <a:rPr lang="zh-CN" altLang="en-US" dirty="0">
                <a:ea typeface="华文中宋" panose="02010600040101010101" pitchFamily="2" charset="-122"/>
              </a:rPr>
              <a:t>型星，在主序阶段（</a:t>
            </a:r>
            <a:r>
              <a:rPr lang="en-US" altLang="zh-CN" dirty="0">
                <a:ea typeface="华文中宋" panose="02010600040101010101" pitchFamily="2" charset="-122"/>
              </a:rPr>
              <a:t>~</a:t>
            </a:r>
            <a:r>
              <a:rPr lang="zh-CN" altLang="en-US" dirty="0">
                <a:ea typeface="华文中宋" panose="02010600040101010101" pitchFamily="2" charset="-122"/>
              </a:rPr>
              <a:t>百万年）</a:t>
            </a:r>
            <a:r>
              <a:rPr lang="zh-CN" altLang="en-US" dirty="0" smtClean="0">
                <a:ea typeface="华文中宋" panose="02010600040101010101" pitchFamily="2" charset="-122"/>
              </a:rPr>
              <a:t>可</a:t>
            </a:r>
            <a:r>
              <a:rPr lang="zh-CN" altLang="en-US" dirty="0">
                <a:ea typeface="华文中宋" panose="02010600040101010101" pitchFamily="2" charset="-122"/>
              </a:rPr>
              <a:t>抛射</a:t>
            </a:r>
            <a:r>
              <a:rPr lang="zh-CN" altLang="en-US" dirty="0" smtClean="0">
                <a:ea typeface="华文中宋" panose="02010600040101010101" pitchFamily="2" charset="-122"/>
              </a:rPr>
              <a:t> </a:t>
            </a:r>
            <a:r>
              <a:rPr lang="en-US" altLang="zh-CN" dirty="0" smtClean="0">
                <a:ea typeface="华文中宋" panose="02010600040101010101" pitchFamily="2" charset="-122"/>
              </a:rPr>
              <a:t>~20</a:t>
            </a:r>
            <a:r>
              <a:rPr lang="en-US" altLang="zh-CN" dirty="0">
                <a:ea typeface="华文中宋" panose="02010600040101010101" pitchFamily="2" charset="-122"/>
              </a:rPr>
              <a:t>%</a:t>
            </a:r>
            <a:r>
              <a:rPr lang="zh-CN" altLang="en-US" dirty="0">
                <a:ea typeface="华文中宋" panose="02010600040101010101" pitchFamily="2" charset="-122"/>
              </a:rPr>
              <a:t>的</a:t>
            </a:r>
            <a:r>
              <a:rPr lang="zh-CN" altLang="en-US" dirty="0" smtClean="0">
                <a:ea typeface="华文中宋" panose="02010600040101010101" pitchFamily="2" charset="-122"/>
              </a:rPr>
              <a:t>质量</a:t>
            </a:r>
            <a:endParaRPr lang="zh-CN" altLang="en-US" dirty="0">
              <a:ea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idx="4294967295"/>
          </p:nvPr>
        </p:nvSpPr>
        <p:spPr/>
        <p:txBody>
          <a:bodyPr/>
          <a:lstStyle/>
          <a:p>
            <a:r>
              <a:rPr lang="en-US" altLang="zh-CN" sz="4400" b="0" smtClean="0"/>
              <a:t>“</a:t>
            </a:r>
            <a:r>
              <a:rPr lang="zh-CN" altLang="en-US" sz="4400" b="0" smtClean="0"/>
              <a:t>黑洞之旅</a:t>
            </a:r>
            <a:r>
              <a:rPr lang="en-US" altLang="zh-CN" sz="4400" b="0" smtClean="0"/>
              <a:t>”</a:t>
            </a:r>
          </a:p>
        </p:txBody>
      </p:sp>
      <p:sp>
        <p:nvSpPr>
          <p:cNvPr id="198659" name="Rectangle 3"/>
          <p:cNvSpPr>
            <a:spLocks noGrp="1" noChangeArrowheads="1"/>
          </p:cNvSpPr>
          <p:nvPr>
            <p:ph type="body" idx="4294967295"/>
          </p:nvPr>
        </p:nvSpPr>
        <p:spPr>
          <a:xfrm>
            <a:off x="301625" y="541338"/>
            <a:ext cx="4105275" cy="5543550"/>
          </a:xfrm>
        </p:spPr>
        <p:txBody>
          <a:bodyPr/>
          <a:lstStyle/>
          <a:p>
            <a:r>
              <a:rPr lang="zh-CN" altLang="en-US" smtClean="0"/>
              <a:t>“旅行者”越靠近黑洞，越大的黑洞潮汐力把他拉得越长</a:t>
            </a:r>
          </a:p>
          <a:p>
            <a:r>
              <a:rPr lang="zh-CN" altLang="en-US" smtClean="0"/>
              <a:t>对远方的观测者来说， 来自“旅行者”的信号由于黑洞的引力而越来越红移</a:t>
            </a:r>
          </a:p>
          <a:p>
            <a:r>
              <a:rPr lang="zh-CN" altLang="en-US" smtClean="0"/>
              <a:t>视界是引力红移无限大、时钟停止的地方</a:t>
            </a:r>
          </a:p>
        </p:txBody>
      </p:sp>
      <p:pic>
        <p:nvPicPr>
          <p:cNvPr id="1986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900" y="1125538"/>
            <a:ext cx="47371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idx="4294967295"/>
          </p:nvPr>
        </p:nvSpPr>
        <p:spPr/>
        <p:txBody>
          <a:bodyPr/>
          <a:lstStyle/>
          <a:p>
            <a:r>
              <a:rPr lang="zh-CN" altLang="en-US" sz="4400" b="0" smtClean="0"/>
              <a:t>“观看”黑洞</a:t>
            </a:r>
          </a:p>
        </p:txBody>
      </p:sp>
      <p:sp>
        <p:nvSpPr>
          <p:cNvPr id="200707" name="Rectangle 3"/>
          <p:cNvSpPr>
            <a:spLocks noGrp="1" noChangeArrowheads="1"/>
          </p:cNvSpPr>
          <p:nvPr>
            <p:ph type="body" sz="half" idx="4294967295"/>
          </p:nvPr>
        </p:nvSpPr>
        <p:spPr>
          <a:xfrm>
            <a:off x="179388" y="981075"/>
            <a:ext cx="8785100" cy="1871861"/>
          </a:xfrm>
        </p:spPr>
        <p:txBody>
          <a:bodyPr/>
          <a:lstStyle/>
          <a:p>
            <a:r>
              <a:rPr lang="zh-CN" altLang="en-US" dirty="0" smtClean="0"/>
              <a:t>霍金认为黑洞是辐射源，辐射黑体谱</a:t>
            </a:r>
          </a:p>
          <a:p>
            <a:pPr eaLnBrk="1" hangingPunct="1"/>
            <a:r>
              <a:rPr lang="zh-CN" altLang="en-US" dirty="0" smtClean="0">
                <a:sym typeface="Wingdings" panose="05000000000000000000" pitchFamily="2" charset="2"/>
              </a:rPr>
              <a:t>量子力学：</a:t>
            </a:r>
            <a:r>
              <a:rPr lang="zh-CN" altLang="en-US" dirty="0" smtClean="0"/>
              <a:t>真空中的能量涨落自发产生</a:t>
            </a:r>
            <a:r>
              <a:rPr lang="zh-CN" altLang="en-US" dirty="0" smtClean="0">
                <a:sym typeface="Wingdings" panose="05000000000000000000" pitchFamily="2" charset="2"/>
              </a:rPr>
              <a:t>正反粒子对，随后湮灭</a:t>
            </a:r>
          </a:p>
        </p:txBody>
      </p:sp>
      <p:pic>
        <p:nvPicPr>
          <p:cNvPr id="2007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038549"/>
            <a:ext cx="4129088"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00709" name="Object 5"/>
          <p:cNvGraphicFramePr>
            <a:graphicFrameLocks noGrp="1" noChangeAspect="1"/>
          </p:cNvGraphicFramePr>
          <p:nvPr>
            <p:ph sz="half" idx="4294967295"/>
            <p:extLst>
              <p:ext uri="{D42A27DB-BD31-4B8C-83A1-F6EECF244321}">
                <p14:modId xmlns:p14="http://schemas.microsoft.com/office/powerpoint/2010/main" val="2988299793"/>
              </p:ext>
            </p:extLst>
          </p:nvPr>
        </p:nvGraphicFramePr>
        <p:xfrm>
          <a:off x="5868144" y="2839317"/>
          <a:ext cx="2595563" cy="3386138"/>
        </p:xfrm>
        <a:graphic>
          <a:graphicData uri="http://schemas.openxmlformats.org/presentationml/2006/ole">
            <mc:AlternateContent xmlns:mc="http://schemas.openxmlformats.org/markup-compatibility/2006">
              <mc:Choice xmlns:v="urn:schemas-microsoft-com:vml" Requires="v">
                <p:oleObj spid="_x0000_s200812" name="Photo Editor 照片" r:id="rId4" imgW="4761905" imgH="6211167" progId="MSPhotoEd.3">
                  <p:embed/>
                </p:oleObj>
              </mc:Choice>
              <mc:Fallback>
                <p:oleObj name="Photo Editor 照片" r:id="rId4" imgW="4761905" imgH="6211167" progId="MSPhotoEd.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2839317"/>
                        <a:ext cx="2595563" cy="338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3"/>
          <p:cNvSpPr>
            <a:spLocks noGrp="1" noChangeArrowheads="1"/>
          </p:cNvSpPr>
          <p:nvPr>
            <p:ph type="body" idx="4294967295"/>
          </p:nvPr>
        </p:nvSpPr>
        <p:spPr>
          <a:xfrm>
            <a:off x="179388" y="476250"/>
            <a:ext cx="8763000" cy="1873250"/>
          </a:xfrm>
        </p:spPr>
        <p:txBody>
          <a:bodyPr/>
          <a:lstStyle/>
          <a:p>
            <a:pPr eaLnBrk="1" hangingPunct="1"/>
            <a:r>
              <a:rPr lang="zh-CN" altLang="en-US" dirty="0" smtClean="0"/>
              <a:t>如果在视界附近，反粒子被吸收，黑洞质量减少；正粒子逃逸，带走能量，即为</a:t>
            </a:r>
            <a:r>
              <a:rPr lang="zh-CN" altLang="en-US" dirty="0" smtClean="0">
                <a:sym typeface="Wingdings" panose="05000000000000000000" pitchFamily="2" charset="2"/>
              </a:rPr>
              <a:t>黑洞的辐射，也称为</a:t>
            </a:r>
            <a:r>
              <a:rPr lang="zh-CN" altLang="en-US" dirty="0" smtClean="0">
                <a:solidFill>
                  <a:srgbClr val="FFFF00"/>
                </a:solidFill>
                <a:sym typeface="Wingdings" panose="05000000000000000000" pitchFamily="2" charset="2"/>
              </a:rPr>
              <a:t>霍金辐射（蒸发）</a:t>
            </a:r>
            <a:endParaRPr lang="zh-CN" altLang="en-US" sz="3600" dirty="0" smtClean="0">
              <a:solidFill>
                <a:srgbClr val="FFFF00"/>
              </a:solidFill>
            </a:endParaRPr>
          </a:p>
        </p:txBody>
      </p:sp>
      <p:pic>
        <p:nvPicPr>
          <p:cNvPr id="2017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2420938"/>
            <a:ext cx="3543300" cy="329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73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276475"/>
            <a:ext cx="4624388" cy="233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73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7088" y="4776788"/>
            <a:ext cx="30480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ChangeArrowheads="1"/>
          </p:cNvSpPr>
          <p:nvPr/>
        </p:nvSpPr>
        <p:spPr bwMode="auto">
          <a:xfrm>
            <a:off x="4157663" y="5876925"/>
            <a:ext cx="47069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FFFF00"/>
                </a:solidFill>
                <a:ea typeface="华文行楷" panose="02010800040101010101" pitchFamily="2" charset="-122"/>
                <a:sym typeface="Wingdings" panose="05000000000000000000" pitchFamily="2" charset="2"/>
              </a:rPr>
              <a:t>“启发量子引力理论？”</a:t>
            </a:r>
            <a:endParaRPr lang="zh-CN" altLang="en-US" dirty="0">
              <a:solidFill>
                <a:srgbClr val="FFFF00"/>
              </a:solidFill>
              <a:ea typeface="华文行楷" panose="02010800040101010101" pitchFamily="2" charset="-122"/>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r>
              <a:rPr lang="en-US" altLang="zh-CN" b="0" smtClean="0"/>
              <a:t> </a:t>
            </a:r>
          </a:p>
        </p:txBody>
      </p:sp>
      <p:sp>
        <p:nvSpPr>
          <p:cNvPr id="203779" name="Rectangle 3"/>
          <p:cNvSpPr>
            <a:spLocks noGrp="1" noChangeArrowheads="1"/>
          </p:cNvSpPr>
          <p:nvPr>
            <p:ph type="body" idx="1"/>
          </p:nvPr>
        </p:nvSpPr>
        <p:spPr/>
        <p:txBody>
          <a:bodyPr/>
          <a:lstStyle/>
          <a:p>
            <a:pPr eaLnBrk="1" hangingPunct="1">
              <a:lnSpc>
                <a:spcPct val="90000"/>
              </a:lnSpc>
            </a:pPr>
            <a:r>
              <a:rPr lang="zh-CN" altLang="en-US" dirty="0" smtClean="0"/>
              <a:t>黑洞</a:t>
            </a:r>
            <a:r>
              <a:rPr lang="zh-CN" altLang="en-US" dirty="0" smtClean="0">
                <a:sym typeface="Wingdings" panose="05000000000000000000" pitchFamily="2" charset="2"/>
              </a:rPr>
              <a:t>辐射的</a:t>
            </a:r>
            <a:r>
              <a:rPr lang="zh-CN" altLang="en-US" dirty="0" smtClean="0"/>
              <a:t>黑体特征，由</a:t>
            </a:r>
            <a:r>
              <a:rPr lang="zh-CN" altLang="en-US" dirty="0" smtClean="0">
                <a:sym typeface="Wingdings" panose="05000000000000000000" pitchFamily="2" charset="2"/>
              </a:rPr>
              <a:t>黑洞“视界面”的温度描述</a:t>
            </a:r>
          </a:p>
          <a:p>
            <a:pPr eaLnBrk="1" hangingPunct="1">
              <a:lnSpc>
                <a:spcPct val="90000"/>
              </a:lnSpc>
            </a:pPr>
            <a:r>
              <a:rPr lang="zh-CN" altLang="en-US" dirty="0" smtClean="0">
                <a:solidFill>
                  <a:srgbClr val="FFFF00"/>
                </a:solidFill>
              </a:rPr>
              <a:t>黑洞辐射很弱</a:t>
            </a:r>
            <a:r>
              <a:rPr lang="zh-CN" altLang="en-US" dirty="0" smtClean="0"/>
              <a:t>，可以忽略</a:t>
            </a:r>
          </a:p>
          <a:p>
            <a:pPr lvl="1" eaLnBrk="1" hangingPunct="1">
              <a:lnSpc>
                <a:spcPct val="90000"/>
              </a:lnSpc>
            </a:pPr>
            <a:r>
              <a:rPr lang="zh-CN" altLang="en-US" sz="3200" dirty="0" smtClean="0"/>
              <a:t>3 </a:t>
            </a:r>
            <a:r>
              <a:rPr lang="en-US" altLang="zh-CN" sz="3200" dirty="0" err="1" smtClean="0"/>
              <a:t>M</a:t>
            </a:r>
            <a:r>
              <a:rPr lang="en-US" altLang="zh-CN" sz="3200" baseline="-25000" dirty="0" err="1" smtClean="0"/>
              <a:t>sun</a:t>
            </a:r>
            <a:r>
              <a:rPr lang="en-US" altLang="zh-CN" sz="3200" baseline="-25000" dirty="0" smtClean="0"/>
              <a:t> </a:t>
            </a:r>
            <a:r>
              <a:rPr lang="en-US" altLang="zh-CN" sz="3200" dirty="0" smtClean="0"/>
              <a:t>BH, T~2x10</a:t>
            </a:r>
            <a:r>
              <a:rPr lang="en-US" altLang="zh-CN" sz="3200" baseline="30000" dirty="0" smtClean="0"/>
              <a:t>-8 </a:t>
            </a:r>
            <a:r>
              <a:rPr lang="en-US" altLang="zh-CN" sz="3200" dirty="0" smtClean="0"/>
              <a:t>K </a:t>
            </a:r>
            <a:r>
              <a:rPr lang="en-US" altLang="zh-CN" sz="3200" dirty="0" smtClean="0">
                <a:sym typeface="Wingdings" panose="05000000000000000000" pitchFamily="2" charset="2"/>
              </a:rPr>
              <a:t> 1.6x10</a:t>
            </a:r>
            <a:r>
              <a:rPr lang="en-US" altLang="zh-CN" sz="3200" baseline="30000" dirty="0" smtClean="0">
                <a:sym typeface="Wingdings" panose="05000000000000000000" pitchFamily="2" charset="2"/>
              </a:rPr>
              <a:t>-29</a:t>
            </a:r>
            <a:r>
              <a:rPr lang="en-US" altLang="zh-CN" sz="3200" dirty="0" smtClean="0">
                <a:sym typeface="Wingdings" panose="05000000000000000000" pitchFamily="2" charset="2"/>
              </a:rPr>
              <a:t> </a:t>
            </a:r>
            <a:r>
              <a:rPr lang="zh-CN" altLang="en-US" sz="3200" dirty="0" smtClean="0">
                <a:sym typeface="Wingdings" panose="05000000000000000000" pitchFamily="2" charset="2"/>
              </a:rPr>
              <a:t>瓦</a:t>
            </a:r>
            <a:endParaRPr lang="zh-CN" altLang="en-US" dirty="0" smtClean="0"/>
          </a:p>
          <a:p>
            <a:pPr eaLnBrk="1" hangingPunct="1">
              <a:lnSpc>
                <a:spcPct val="90000"/>
              </a:lnSpc>
            </a:pPr>
            <a:r>
              <a:rPr lang="zh-CN" altLang="en-US" dirty="0" smtClean="0"/>
              <a:t>黑洞辐射与质量平方成反比，其</a:t>
            </a:r>
            <a:r>
              <a:rPr lang="zh-CN" altLang="en-US" dirty="0" smtClean="0">
                <a:solidFill>
                  <a:srgbClr val="FFFF00"/>
                </a:solidFill>
              </a:rPr>
              <a:t>寿命与质量立方成正比</a:t>
            </a:r>
          </a:p>
          <a:p>
            <a:pPr lvl="1" eaLnBrk="1" hangingPunct="1">
              <a:lnSpc>
                <a:spcPct val="90000"/>
              </a:lnSpc>
            </a:pPr>
            <a:r>
              <a:rPr lang="en-US" altLang="zh-CN" i="1" dirty="0" smtClean="0"/>
              <a:t>M </a:t>
            </a:r>
            <a:r>
              <a:rPr lang="en-US" altLang="zh-CN" dirty="0" smtClean="0"/>
              <a:t>= 1 </a:t>
            </a:r>
            <a:r>
              <a:rPr lang="en-US" altLang="zh-CN" i="1" dirty="0" smtClean="0"/>
              <a:t>M</a:t>
            </a:r>
            <a:r>
              <a:rPr lang="en-US" altLang="zh-CN" baseline="-30000" dirty="0" smtClean="0"/>
              <a:t>⊙</a:t>
            </a:r>
            <a:r>
              <a:rPr lang="en-US" altLang="zh-CN" dirty="0" smtClean="0"/>
              <a:t>,    10</a:t>
            </a:r>
            <a:r>
              <a:rPr lang="en-US" altLang="zh-CN" baseline="30000" dirty="0" smtClean="0"/>
              <a:t>-20</a:t>
            </a:r>
            <a:r>
              <a:rPr lang="zh-CN" altLang="en-US" dirty="0" smtClean="0"/>
              <a:t>焦耳/年，  </a:t>
            </a:r>
            <a:r>
              <a:rPr lang="en-US" altLang="zh-CN" i="1" dirty="0" smtClean="0"/>
              <a:t>t</a:t>
            </a:r>
            <a:r>
              <a:rPr lang="en-US" altLang="zh-CN" dirty="0" smtClean="0"/>
              <a:t>＝10</a:t>
            </a:r>
            <a:r>
              <a:rPr lang="en-US" altLang="zh-CN" baseline="30000" dirty="0" smtClean="0"/>
              <a:t>67</a:t>
            </a:r>
            <a:r>
              <a:rPr lang="en-US" altLang="zh-CN" dirty="0" smtClean="0"/>
              <a:t> </a:t>
            </a:r>
            <a:r>
              <a:rPr lang="en-US" altLang="zh-CN" dirty="0" err="1" smtClean="0"/>
              <a:t>yr</a:t>
            </a:r>
            <a:r>
              <a:rPr lang="en-US" altLang="zh-CN" dirty="0" smtClean="0"/>
              <a:t>；</a:t>
            </a:r>
          </a:p>
          <a:p>
            <a:pPr lvl="1" eaLnBrk="1" hangingPunct="1">
              <a:lnSpc>
                <a:spcPct val="90000"/>
              </a:lnSpc>
            </a:pPr>
            <a:r>
              <a:rPr lang="en-US" altLang="zh-CN" i="1" dirty="0" smtClean="0"/>
              <a:t>M </a:t>
            </a:r>
            <a:r>
              <a:rPr lang="en-US" altLang="zh-CN" dirty="0" smtClean="0"/>
              <a:t>= 10</a:t>
            </a:r>
            <a:r>
              <a:rPr lang="en-US" altLang="zh-CN" baseline="30000" dirty="0" smtClean="0"/>
              <a:t>12</a:t>
            </a:r>
            <a:r>
              <a:rPr lang="en-US" altLang="zh-CN" dirty="0" smtClean="0"/>
              <a:t> g,   6x10</a:t>
            </a:r>
            <a:r>
              <a:rPr lang="en-US" altLang="zh-CN" baseline="30000" dirty="0" smtClean="0"/>
              <a:t>9</a:t>
            </a:r>
            <a:r>
              <a:rPr lang="zh-CN" altLang="en-US" dirty="0" smtClean="0"/>
              <a:t>焦耳/秒，</a:t>
            </a:r>
            <a:r>
              <a:rPr lang="en-US" altLang="zh-CN" i="1" dirty="0" smtClean="0"/>
              <a:t>t</a:t>
            </a:r>
            <a:r>
              <a:rPr lang="en-US" altLang="zh-CN" dirty="0" smtClean="0"/>
              <a:t>＝10</a:t>
            </a:r>
            <a:r>
              <a:rPr lang="en-US" altLang="zh-CN" baseline="30000" dirty="0" smtClean="0"/>
              <a:t>10</a:t>
            </a:r>
            <a:r>
              <a:rPr lang="en-US" altLang="zh-CN" dirty="0" smtClean="0"/>
              <a:t> </a:t>
            </a:r>
            <a:r>
              <a:rPr lang="en-US" altLang="zh-CN" dirty="0" err="1" smtClean="0"/>
              <a:t>yr</a:t>
            </a:r>
            <a:r>
              <a:rPr lang="en-US" altLang="zh-CN" dirty="0" smtClean="0"/>
              <a:t> </a:t>
            </a:r>
          </a:p>
          <a:p>
            <a:pPr lvl="1" eaLnBrk="1" hangingPunct="1">
              <a:lnSpc>
                <a:spcPct val="90000"/>
              </a:lnSpc>
            </a:pPr>
            <a:r>
              <a:rPr lang="zh-CN" altLang="en-US" dirty="0" smtClean="0"/>
              <a:t>宇宙极早期形成的小黑洞应已经蒸发掉</a:t>
            </a:r>
            <a:endParaRPr lang="en-US" altLang="zh-CN" dirty="0" smtClean="0"/>
          </a:p>
          <a:p>
            <a:pPr lvl="1" eaLnBrk="1" hangingPunct="1">
              <a:lnSpc>
                <a:spcPct val="90000"/>
              </a:lnSpc>
            </a:pPr>
            <a:r>
              <a:rPr lang="en-US" altLang="zh-CN" dirty="0" smtClean="0"/>
              <a:t>( LHC? )</a:t>
            </a:r>
            <a:endParaRPr lang="zh-CN" altLang="en-US" dirty="0" smtClean="0"/>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idx="4294967295"/>
          </p:nvPr>
        </p:nvSpPr>
        <p:spPr>
          <a:xfrm>
            <a:off x="323850" y="188913"/>
            <a:ext cx="8534400" cy="1008062"/>
          </a:xfrm>
        </p:spPr>
        <p:txBody>
          <a:bodyPr/>
          <a:lstStyle/>
          <a:p>
            <a:r>
              <a:rPr lang="zh-CN" altLang="en-US" sz="3600" smtClean="0"/>
              <a:t>新进展：“声学黑洞”的“霍金辐射”</a:t>
            </a:r>
          </a:p>
        </p:txBody>
      </p:sp>
      <p:sp>
        <p:nvSpPr>
          <p:cNvPr id="205827" name="Rectangle 3"/>
          <p:cNvSpPr>
            <a:spLocks noGrp="1" noChangeArrowheads="1"/>
          </p:cNvSpPr>
          <p:nvPr>
            <p:ph type="body" idx="4294967295"/>
          </p:nvPr>
        </p:nvSpPr>
        <p:spPr/>
        <p:txBody>
          <a:bodyPr/>
          <a:lstStyle/>
          <a:p>
            <a:endParaRPr lang="zh-CN" altLang="en-US" smtClean="0"/>
          </a:p>
        </p:txBody>
      </p:sp>
      <p:pic>
        <p:nvPicPr>
          <p:cNvPr id="205828" name="Picture 5" descr="_hLS-fxrqhas01170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181225"/>
            <a:ext cx="600075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31" name="Text Box 9"/>
          <p:cNvSpPr txBox="1">
            <a:spLocks noChangeArrowheads="1"/>
          </p:cNvSpPr>
          <p:nvPr/>
        </p:nvSpPr>
        <p:spPr bwMode="auto">
          <a:xfrm>
            <a:off x="6443663" y="6316663"/>
            <a:ext cx="2843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800">
                <a:solidFill>
                  <a:srgbClr val="FF0000"/>
                </a:solidFill>
                <a:ea typeface="华文行楷" panose="02010800040101010101" pitchFamily="2" charset="-122"/>
              </a:rPr>
              <a:t>实验室天体物理</a:t>
            </a:r>
          </a:p>
        </p:txBody>
      </p:sp>
      <p:pic>
        <p:nvPicPr>
          <p:cNvPr id="20583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135" y="985837"/>
            <a:ext cx="377190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eaLnBrk="1" hangingPunct="1"/>
            <a:r>
              <a:rPr lang="zh-CN" altLang="en-US" b="0" smtClean="0"/>
              <a:t>黑洞：间接的观测证据</a:t>
            </a:r>
            <a:endParaRPr lang="en-US" altLang="zh-CN" b="0" smtClean="0"/>
          </a:p>
        </p:txBody>
      </p:sp>
      <p:sp>
        <p:nvSpPr>
          <p:cNvPr id="209923" name="Rectangle 3"/>
          <p:cNvSpPr>
            <a:spLocks noGrp="1" noChangeArrowheads="1"/>
          </p:cNvSpPr>
          <p:nvPr>
            <p:ph type="body" idx="1"/>
          </p:nvPr>
        </p:nvSpPr>
        <p:spPr/>
        <p:txBody>
          <a:bodyPr/>
          <a:lstStyle/>
          <a:p>
            <a:pPr eaLnBrk="1" hangingPunct="1"/>
            <a:r>
              <a:rPr lang="zh-CN" altLang="en-US" dirty="0" smtClean="0"/>
              <a:t>黑洞辐射几乎不可能成为“看见”黑洞的有用工具</a:t>
            </a:r>
            <a:r>
              <a:rPr lang="en-US" altLang="zh-CN" dirty="0" smtClean="0"/>
              <a:t> </a:t>
            </a:r>
          </a:p>
          <a:p>
            <a:pPr eaLnBrk="1" hangingPunct="1"/>
            <a:r>
              <a:rPr lang="zh-CN" altLang="en-US" dirty="0" smtClean="0"/>
              <a:t>黑洞通过自身的引力效应间接表明自身的存在</a:t>
            </a:r>
            <a:endParaRPr lang="en-US" altLang="zh-CN" dirty="0" smtClean="0"/>
          </a:p>
          <a:p>
            <a:pPr eaLnBrk="1" hangingPunct="1"/>
            <a:r>
              <a:rPr lang="zh-CN" altLang="en-US" dirty="0" smtClean="0"/>
              <a:t>两种系统存在黑洞的强大的间接证据：</a:t>
            </a:r>
            <a:endParaRPr lang="en-US" altLang="zh-CN" dirty="0" smtClean="0"/>
          </a:p>
          <a:p>
            <a:pPr lvl="1" eaLnBrk="1" hangingPunct="1"/>
            <a:r>
              <a:rPr lang="en-US" altLang="zh-CN" dirty="0" smtClean="0">
                <a:solidFill>
                  <a:srgbClr val="FFFF00"/>
                </a:solidFill>
              </a:rPr>
              <a:t>X</a:t>
            </a:r>
            <a:r>
              <a:rPr lang="zh-CN" altLang="en-US" dirty="0" smtClean="0">
                <a:solidFill>
                  <a:srgbClr val="FFFF00"/>
                </a:solidFill>
              </a:rPr>
              <a:t>射线双星</a:t>
            </a:r>
            <a:r>
              <a:rPr lang="zh-CN" altLang="en-US" dirty="0" smtClean="0"/>
              <a:t>系统中的</a:t>
            </a:r>
            <a:r>
              <a:rPr lang="zh-CN" altLang="en-US" dirty="0" smtClean="0">
                <a:solidFill>
                  <a:srgbClr val="FFFF00"/>
                </a:solidFill>
              </a:rPr>
              <a:t>恒星级质量黑洞 </a:t>
            </a:r>
            <a:r>
              <a:rPr lang="en-US" altLang="zh-CN" dirty="0" smtClean="0"/>
              <a:t>Stellar black holes</a:t>
            </a:r>
            <a:r>
              <a:rPr lang="zh-CN" altLang="en-US" dirty="0" smtClean="0"/>
              <a:t> （</a:t>
            </a:r>
            <a:r>
              <a:rPr lang="en-US" altLang="zh-CN" dirty="0" smtClean="0"/>
              <a:t>~10</a:t>
            </a:r>
            <a:r>
              <a:rPr lang="en-US" altLang="zh-CN" i="1" dirty="0" smtClean="0">
                <a:latin typeface="Times New Roman" panose="02020603050405020304" pitchFamily="18" charset="0"/>
              </a:rPr>
              <a:t> M</a:t>
            </a:r>
            <a:r>
              <a:rPr lang="en-US" altLang="zh-CN" baseline="-30000" dirty="0" smtClean="0">
                <a:latin typeface="Times New Roman" panose="02020603050405020304" pitchFamily="18" charset="0"/>
              </a:rPr>
              <a:t>⊙ </a:t>
            </a:r>
            <a:r>
              <a:rPr lang="zh-CN" altLang="en-US" dirty="0" smtClean="0"/>
              <a:t>）</a:t>
            </a:r>
            <a:endParaRPr lang="en-US" altLang="zh-CN" dirty="0" smtClean="0"/>
          </a:p>
          <a:p>
            <a:pPr lvl="1" eaLnBrk="1" hangingPunct="1"/>
            <a:r>
              <a:rPr lang="zh-CN" altLang="en-US" dirty="0" smtClean="0"/>
              <a:t>星系中心的</a:t>
            </a:r>
            <a:r>
              <a:rPr lang="zh-CN" altLang="en-US" dirty="0" smtClean="0">
                <a:solidFill>
                  <a:srgbClr val="FFFF00"/>
                </a:solidFill>
              </a:rPr>
              <a:t>超大质量黑洞 </a:t>
            </a:r>
            <a:r>
              <a:rPr lang="en-US" altLang="zh-CN" dirty="0" smtClean="0"/>
              <a:t>Supermassive black hole </a:t>
            </a:r>
            <a:r>
              <a:rPr lang="zh-CN" altLang="en-US" dirty="0" smtClean="0"/>
              <a:t>（</a:t>
            </a:r>
            <a:r>
              <a:rPr lang="en-US" altLang="zh-CN" dirty="0" smtClean="0"/>
              <a:t>SMBH</a:t>
            </a:r>
            <a:r>
              <a:rPr lang="zh-CN" altLang="en-US" dirty="0" smtClean="0"/>
              <a:t>，</a:t>
            </a:r>
            <a:r>
              <a:rPr lang="en-US" altLang="zh-CN" dirty="0" smtClean="0"/>
              <a:t>10</a:t>
            </a:r>
            <a:r>
              <a:rPr lang="en-US" altLang="zh-CN" baseline="30000" dirty="0" smtClean="0"/>
              <a:t>6</a:t>
            </a:r>
            <a:r>
              <a:rPr lang="zh-CN" altLang="en-US" dirty="0" smtClean="0"/>
              <a:t> </a:t>
            </a:r>
            <a:r>
              <a:rPr lang="en-US" altLang="zh-CN" dirty="0" smtClean="0"/>
              <a:t>–</a:t>
            </a:r>
            <a:r>
              <a:rPr lang="zh-CN" altLang="en-US" dirty="0" smtClean="0"/>
              <a:t> </a:t>
            </a:r>
            <a:r>
              <a:rPr lang="en-US" altLang="zh-CN" dirty="0" smtClean="0"/>
              <a:t>10</a:t>
            </a:r>
            <a:r>
              <a:rPr lang="en-US" altLang="zh-CN" baseline="30000" dirty="0" smtClean="0"/>
              <a:t>9</a:t>
            </a:r>
            <a:r>
              <a:rPr lang="zh-CN" altLang="en-US" baseline="30000" dirty="0" smtClean="0"/>
              <a:t>  </a:t>
            </a:r>
            <a:r>
              <a:rPr lang="en-US" altLang="zh-CN" i="1" dirty="0" smtClean="0">
                <a:latin typeface="Times New Roman" panose="02020603050405020304" pitchFamily="18" charset="0"/>
              </a:rPr>
              <a:t>M</a:t>
            </a:r>
            <a:r>
              <a:rPr lang="en-US" altLang="zh-CN" baseline="-30000" dirty="0" smtClean="0">
                <a:latin typeface="Times New Roman" panose="02020603050405020304" pitchFamily="18" charset="0"/>
              </a:rPr>
              <a:t>⊙</a:t>
            </a:r>
            <a:r>
              <a:rPr lang="zh-CN" altLang="en-US" dirty="0" smtClean="0"/>
              <a:t>）</a:t>
            </a:r>
            <a:endParaRPr lang="en-US" altLang="zh-CN" dirty="0" smtClean="0"/>
          </a:p>
          <a:p>
            <a:pPr lvl="1" eaLnBrk="1" hangingPunct="1"/>
            <a:r>
              <a:rPr lang="en-US" altLang="zh-CN" dirty="0" smtClean="0"/>
              <a:t>[</a:t>
            </a:r>
            <a:r>
              <a:rPr lang="zh-CN" altLang="en-US" dirty="0" smtClean="0"/>
              <a:t> 超亮</a:t>
            </a:r>
            <a:r>
              <a:rPr lang="en-US" altLang="zh-CN" dirty="0" smtClean="0"/>
              <a:t>X</a:t>
            </a:r>
            <a:r>
              <a:rPr lang="zh-CN" altLang="en-US" dirty="0" smtClean="0"/>
              <a:t>射线源（</a:t>
            </a:r>
            <a:r>
              <a:rPr lang="en-US" altLang="zh-CN" dirty="0" smtClean="0"/>
              <a:t>ULX</a:t>
            </a:r>
            <a:r>
              <a:rPr lang="zh-CN" altLang="en-US" dirty="0" smtClean="0"/>
              <a:t>）</a:t>
            </a:r>
            <a:r>
              <a:rPr lang="en-US" altLang="zh-CN" dirty="0" smtClean="0"/>
              <a:t>/</a:t>
            </a:r>
            <a:r>
              <a:rPr lang="zh-CN" altLang="en-US" dirty="0" smtClean="0"/>
              <a:t>矮星</a:t>
            </a:r>
            <a:r>
              <a:rPr lang="zh-CN" altLang="en-US" dirty="0"/>
              <a:t>系</a:t>
            </a:r>
            <a:r>
              <a:rPr lang="zh-CN" altLang="en-US" dirty="0" smtClean="0"/>
              <a:t>：</a:t>
            </a:r>
            <a:r>
              <a:rPr lang="zh-CN" altLang="en-US" dirty="0" smtClean="0">
                <a:solidFill>
                  <a:srgbClr val="FFFF00"/>
                </a:solidFill>
              </a:rPr>
              <a:t>中等质量黑洞</a:t>
            </a:r>
            <a:r>
              <a:rPr lang="zh-CN" altLang="en-US" dirty="0" smtClean="0"/>
              <a:t>（</a:t>
            </a:r>
            <a:r>
              <a:rPr lang="en-US" altLang="zh-CN" dirty="0" smtClean="0"/>
              <a:t>IMBH</a:t>
            </a:r>
            <a:r>
              <a:rPr lang="zh-CN" altLang="en-US" dirty="0" smtClean="0"/>
              <a:t>，</a:t>
            </a:r>
            <a:r>
              <a:rPr lang="en-US" altLang="zh-CN" dirty="0" smtClean="0"/>
              <a:t>10</a:t>
            </a:r>
            <a:r>
              <a:rPr lang="en-US" altLang="zh-CN" baseline="30000" dirty="0" smtClean="0"/>
              <a:t>3</a:t>
            </a:r>
            <a:r>
              <a:rPr lang="zh-CN" altLang="en-US" dirty="0" smtClean="0"/>
              <a:t> </a:t>
            </a:r>
            <a:r>
              <a:rPr lang="en-US" altLang="zh-CN" dirty="0" smtClean="0"/>
              <a:t>–</a:t>
            </a:r>
            <a:r>
              <a:rPr lang="zh-CN" altLang="en-US" dirty="0" smtClean="0"/>
              <a:t> </a:t>
            </a:r>
            <a:r>
              <a:rPr lang="en-US" altLang="zh-CN" dirty="0" smtClean="0"/>
              <a:t>10</a:t>
            </a:r>
            <a:r>
              <a:rPr lang="en-US" altLang="zh-CN" baseline="30000" dirty="0" smtClean="0"/>
              <a:t>4</a:t>
            </a:r>
            <a:r>
              <a:rPr lang="zh-CN" altLang="en-US" baseline="30000" dirty="0" smtClean="0"/>
              <a:t>  </a:t>
            </a:r>
            <a:r>
              <a:rPr lang="en-US" altLang="zh-CN" i="1" dirty="0" smtClean="0">
                <a:latin typeface="Times New Roman" panose="02020603050405020304" pitchFamily="18" charset="0"/>
              </a:rPr>
              <a:t>M</a:t>
            </a:r>
            <a:r>
              <a:rPr lang="en-US" altLang="zh-CN" baseline="-30000" dirty="0" smtClean="0">
                <a:latin typeface="Times New Roman" panose="02020603050405020304" pitchFamily="18" charset="0"/>
              </a:rPr>
              <a:t>⊙</a:t>
            </a:r>
            <a:r>
              <a:rPr lang="zh-CN" altLang="en-US" dirty="0" smtClean="0"/>
              <a:t>） ？</a:t>
            </a:r>
            <a:r>
              <a:rPr lang="en-US" altLang="zh-CN" dirty="0" smtClean="0"/>
              <a: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r>
              <a:rPr lang="zh-CN" altLang="en-US" b="0" smtClean="0">
                <a:latin typeface="Times New Roman" panose="02020603050405020304" pitchFamily="18" charset="0"/>
              </a:rPr>
              <a:t>寻找恒星级黑洞</a:t>
            </a:r>
          </a:p>
        </p:txBody>
      </p:sp>
      <p:sp>
        <p:nvSpPr>
          <p:cNvPr id="211971" name="Rectangle 3"/>
          <p:cNvSpPr>
            <a:spLocks noGrp="1" noChangeArrowheads="1"/>
          </p:cNvSpPr>
          <p:nvPr>
            <p:ph type="body" idx="1"/>
          </p:nvPr>
        </p:nvSpPr>
        <p:spPr/>
        <p:txBody>
          <a:bodyPr/>
          <a:lstStyle/>
          <a:p>
            <a:pPr eaLnBrk="1" hangingPunct="1"/>
            <a:endParaRPr lang="en-US" altLang="zh-CN" sz="3600" dirty="0" smtClean="0"/>
          </a:p>
          <a:p>
            <a:pPr eaLnBrk="1" hangingPunct="1"/>
            <a:r>
              <a:rPr lang="zh-CN" altLang="en-US" dirty="0" smtClean="0"/>
              <a:t>途径：搜寻质量（远）超过中子星质量上限（~3 </a:t>
            </a:r>
            <a:r>
              <a:rPr lang="en-US" altLang="zh-CN" i="1" dirty="0" smtClean="0"/>
              <a:t>M</a:t>
            </a:r>
            <a:r>
              <a:rPr lang="en-US" altLang="zh-CN" baseline="-30000" dirty="0" smtClean="0"/>
              <a:t>⊙</a:t>
            </a:r>
            <a:r>
              <a:rPr lang="en-US" altLang="zh-CN" dirty="0" smtClean="0"/>
              <a:t>）</a:t>
            </a:r>
            <a:r>
              <a:rPr lang="zh-CN" altLang="en-US" dirty="0" smtClean="0"/>
              <a:t>的致密星</a:t>
            </a:r>
          </a:p>
          <a:p>
            <a:pPr lvl="1" eaLnBrk="1" hangingPunct="1"/>
            <a:r>
              <a:rPr lang="zh-CN" altLang="en-US" dirty="0" smtClean="0"/>
              <a:t>确定致密天体的半径：</a:t>
            </a:r>
            <a:r>
              <a:rPr lang="en-US" altLang="zh-CN" dirty="0" smtClean="0"/>
              <a:t>X</a:t>
            </a:r>
            <a:r>
              <a:rPr lang="zh-CN" altLang="en-US" dirty="0" smtClean="0"/>
              <a:t>射线辐射的时变</a:t>
            </a:r>
          </a:p>
          <a:p>
            <a:pPr lvl="1" eaLnBrk="1" hangingPunct="1"/>
            <a:r>
              <a:rPr lang="zh-CN" altLang="en-US" dirty="0" smtClean="0"/>
              <a:t>确定致密天体的质量：双星轨道运动</a:t>
            </a:r>
          </a:p>
          <a:p>
            <a:pPr eaLnBrk="1" hangingPunct="1">
              <a:buFont typeface="Wingdings" panose="05000000000000000000" pitchFamily="2" charset="2"/>
              <a:buNone/>
            </a:pPr>
            <a:endParaRPr lang="en-US" altLang="zh-CN" sz="3600" dirty="0" smtClean="0">
              <a:sym typeface="Wingdings" panose="05000000000000000000" pitchFamily="2" charset="2"/>
            </a:endParaRPr>
          </a:p>
          <a:p>
            <a:pPr eaLnBrk="1" hangingPunct="1">
              <a:buFont typeface="Wingdings" panose="05000000000000000000" pitchFamily="2" charset="2"/>
              <a:buNone/>
            </a:pPr>
            <a:r>
              <a:rPr lang="en-US" altLang="zh-CN" sz="3600" dirty="0" smtClean="0">
                <a:sym typeface="Wingdings" panose="05000000000000000000" pitchFamily="2" charset="2"/>
              </a:rPr>
              <a:t> </a:t>
            </a:r>
            <a:r>
              <a:rPr lang="en-US" altLang="zh-CN" sz="3600" dirty="0" smtClean="0"/>
              <a:t>X</a:t>
            </a:r>
            <a:r>
              <a:rPr lang="zh-CN" altLang="en-US" sz="3600" dirty="0" smtClean="0"/>
              <a:t>射线双星</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algn="ctr" eaLnBrk="1" hangingPunct="1"/>
            <a:r>
              <a:rPr lang="en-US" altLang="zh-CN" sz="4600" smtClean="0">
                <a:latin typeface="Arial" panose="020B0604020202020204" pitchFamily="34" charset="0"/>
              </a:rPr>
              <a:t>8</a:t>
            </a:r>
            <a:r>
              <a:rPr lang="zh-CN" altLang="en-US" sz="4600" smtClean="0">
                <a:latin typeface="Arial" panose="020B0604020202020204" pitchFamily="34" charset="0"/>
              </a:rPr>
              <a:t>、</a:t>
            </a:r>
            <a:r>
              <a:rPr lang="en-US" altLang="zh-CN" sz="4600" smtClean="0">
                <a:latin typeface="Arial" panose="020B0604020202020204" pitchFamily="34" charset="0"/>
              </a:rPr>
              <a:t>X</a:t>
            </a:r>
            <a:r>
              <a:rPr lang="zh-CN" altLang="en-US" sz="4600" smtClean="0">
                <a:latin typeface="Arial" panose="020B0604020202020204" pitchFamily="34" charset="0"/>
              </a:rPr>
              <a:t>射线双星</a:t>
            </a:r>
          </a:p>
        </p:txBody>
      </p:sp>
      <p:sp>
        <p:nvSpPr>
          <p:cNvPr id="214019" name="Rectangle 3"/>
          <p:cNvSpPr>
            <a:spLocks noGrp="1" noChangeArrowheads="1"/>
          </p:cNvSpPr>
          <p:nvPr>
            <p:ph type="body" idx="1"/>
          </p:nvPr>
        </p:nvSpPr>
        <p:spPr>
          <a:xfrm>
            <a:off x="250825" y="1052513"/>
            <a:ext cx="8642350" cy="4951412"/>
          </a:xfrm>
        </p:spPr>
        <p:txBody>
          <a:bodyPr/>
          <a:lstStyle/>
          <a:p>
            <a:pPr eaLnBrk="1" hangingPunct="1">
              <a:lnSpc>
                <a:spcPct val="90000"/>
              </a:lnSpc>
            </a:pPr>
            <a:r>
              <a:rPr lang="zh-CN" altLang="en-US" dirty="0" smtClean="0"/>
              <a:t>由中子星或黑洞与“高度演化的恒星”所组成的双星系统</a:t>
            </a:r>
          </a:p>
          <a:p>
            <a:pPr eaLnBrk="1" hangingPunct="1">
              <a:lnSpc>
                <a:spcPct val="90000"/>
              </a:lnSpc>
            </a:pPr>
            <a:r>
              <a:rPr lang="zh-CN" altLang="en-US" dirty="0" smtClean="0"/>
              <a:t>致密星通过吸积伴星物质产生</a:t>
            </a:r>
            <a:r>
              <a:rPr lang="en-US" altLang="zh-CN" dirty="0" smtClean="0"/>
              <a:t>X</a:t>
            </a:r>
            <a:r>
              <a:rPr lang="zh-CN" altLang="en-US" dirty="0" smtClean="0"/>
              <a:t>射线辐射</a:t>
            </a:r>
          </a:p>
          <a:p>
            <a:pPr lvl="1" eaLnBrk="1" hangingPunct="1">
              <a:lnSpc>
                <a:spcPct val="90000"/>
              </a:lnSpc>
            </a:pPr>
            <a:r>
              <a:rPr lang="zh-CN" altLang="en-US" dirty="0" smtClean="0">
                <a:solidFill>
                  <a:srgbClr val="FFFF00"/>
                </a:solidFill>
              </a:rPr>
              <a:t>吸积盘</a:t>
            </a:r>
            <a:r>
              <a:rPr lang="en-US" altLang="zh-CN" dirty="0" smtClean="0"/>
              <a:t>, T ~ </a:t>
            </a:r>
            <a:r>
              <a:rPr lang="zh-CN" altLang="en-US" dirty="0" smtClean="0"/>
              <a:t>百万</a:t>
            </a:r>
            <a:r>
              <a:rPr lang="en-US" altLang="zh-CN" dirty="0" smtClean="0"/>
              <a:t> K </a:t>
            </a:r>
            <a:r>
              <a:rPr lang="en-US" altLang="zh-CN" dirty="0" smtClean="0">
                <a:sym typeface="Wingdings" panose="05000000000000000000" pitchFamily="2" charset="2"/>
              </a:rPr>
              <a:t> </a:t>
            </a:r>
            <a:r>
              <a:rPr lang="zh-CN" altLang="en-US" dirty="0" smtClean="0">
                <a:sym typeface="Wingdings" panose="05000000000000000000" pitchFamily="2" charset="2"/>
              </a:rPr>
              <a:t>强</a:t>
            </a:r>
            <a:r>
              <a:rPr lang="en-US" altLang="zh-CN" dirty="0" smtClean="0">
                <a:sym typeface="Wingdings" panose="05000000000000000000" pitchFamily="2" charset="2"/>
              </a:rPr>
              <a:t>X</a:t>
            </a:r>
            <a:r>
              <a:rPr lang="zh-CN" altLang="en-US" dirty="0" smtClean="0">
                <a:sym typeface="Wingdings" panose="05000000000000000000" pitchFamily="2" charset="2"/>
              </a:rPr>
              <a:t>射线辐射</a:t>
            </a:r>
            <a:endParaRPr lang="en-US" altLang="zh-CN" dirty="0" smtClean="0">
              <a:sym typeface="Wingdings" panose="05000000000000000000" pitchFamily="2" charset="2"/>
            </a:endParaRPr>
          </a:p>
          <a:p>
            <a:pPr lvl="1" eaLnBrk="1" hangingPunct="1">
              <a:lnSpc>
                <a:spcPct val="90000"/>
              </a:lnSpc>
            </a:pPr>
            <a:r>
              <a:rPr lang="zh-CN" altLang="en-US" dirty="0" smtClean="0">
                <a:solidFill>
                  <a:srgbClr val="FFFF00"/>
                </a:solidFill>
                <a:sym typeface="Wingdings" panose="05000000000000000000" pitchFamily="2" charset="2"/>
              </a:rPr>
              <a:t>相对论喷流 </a:t>
            </a:r>
            <a:r>
              <a:rPr lang="en-US" altLang="zh-CN" dirty="0" smtClean="0">
                <a:sym typeface="Wingdings" panose="05000000000000000000" pitchFamily="2" charset="2"/>
              </a:rPr>
              <a:t> </a:t>
            </a:r>
            <a:r>
              <a:rPr lang="zh-CN" altLang="en-US" dirty="0" smtClean="0">
                <a:solidFill>
                  <a:srgbClr val="FFFF00"/>
                </a:solidFill>
                <a:sym typeface="Wingdings" panose="05000000000000000000" pitchFamily="2" charset="2"/>
              </a:rPr>
              <a:t>微类星体</a:t>
            </a:r>
            <a:endParaRPr lang="en-US" altLang="zh-CN" dirty="0" smtClean="0">
              <a:solidFill>
                <a:srgbClr val="FFFF00"/>
              </a:solidFill>
              <a:sym typeface="Wingdings" panose="05000000000000000000" pitchFamily="2" charset="2"/>
            </a:endParaRPr>
          </a:p>
        </p:txBody>
      </p:sp>
      <p:sp>
        <p:nvSpPr>
          <p:cNvPr id="214020" name="Text Box 7"/>
          <p:cNvSpPr txBox="1">
            <a:spLocks noChangeArrowheads="1"/>
          </p:cNvSpPr>
          <p:nvPr/>
        </p:nvSpPr>
        <p:spPr bwMode="auto">
          <a:xfrm>
            <a:off x="6588125" y="5229225"/>
            <a:ext cx="23399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t>（类比激变变星）</a:t>
            </a:r>
          </a:p>
        </p:txBody>
      </p:sp>
      <p:pic>
        <p:nvPicPr>
          <p:cNvPr id="21402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517900"/>
            <a:ext cx="5832475" cy="323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022" name="Text Box 6"/>
          <p:cNvSpPr txBox="1">
            <a:spLocks noChangeArrowheads="1"/>
          </p:cNvSpPr>
          <p:nvPr/>
        </p:nvSpPr>
        <p:spPr bwMode="auto">
          <a:xfrm>
            <a:off x="4932363" y="4221163"/>
            <a:ext cx="1368425"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400" b="1">
                <a:solidFill>
                  <a:srgbClr val="FF0000"/>
                </a:solidFill>
              </a:rPr>
              <a:t>中子星</a:t>
            </a:r>
          </a:p>
          <a:p>
            <a:pPr>
              <a:spcBef>
                <a:spcPct val="50000"/>
              </a:spcBef>
              <a:buFontTx/>
              <a:buNone/>
            </a:pPr>
            <a:r>
              <a:rPr lang="zh-CN" altLang="en-US" sz="2400" b="1">
                <a:solidFill>
                  <a:srgbClr val="FF0000"/>
                </a:solidFill>
              </a:rPr>
              <a:t>黑洞</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5"/>
          <p:cNvSpPr>
            <a:spLocks noGrp="1" noChangeArrowheads="1"/>
          </p:cNvSpPr>
          <p:nvPr>
            <p:ph type="body" idx="1"/>
          </p:nvPr>
        </p:nvSpPr>
        <p:spPr>
          <a:xfrm>
            <a:off x="255588" y="981075"/>
            <a:ext cx="8534400" cy="3352800"/>
          </a:xfrm>
        </p:spPr>
        <p:txBody>
          <a:bodyPr/>
          <a:lstStyle/>
          <a:p>
            <a:pPr eaLnBrk="1" hangingPunct="1">
              <a:spcBef>
                <a:spcPct val="50000"/>
              </a:spcBef>
              <a:buFontTx/>
              <a:buChar char="•"/>
            </a:pPr>
            <a:r>
              <a:rPr lang="zh-CN" altLang="en-US" sz="2800" dirty="0" smtClean="0">
                <a:solidFill>
                  <a:srgbClr val="FFFF00"/>
                </a:solidFill>
                <a:latin typeface="Times New Roman" panose="02020603050405020304" pitchFamily="18" charset="0"/>
              </a:rPr>
              <a:t>吸积是最终能源 </a:t>
            </a:r>
          </a:p>
          <a:p>
            <a:pPr eaLnBrk="1" hangingPunct="1">
              <a:spcBef>
                <a:spcPct val="50000"/>
              </a:spcBef>
              <a:buFontTx/>
              <a:buNone/>
            </a:pPr>
            <a:r>
              <a:rPr lang="zh-CN" altLang="en-US" sz="2800" dirty="0" smtClean="0">
                <a:latin typeface="Times New Roman" panose="02020603050405020304" pitchFamily="18" charset="0"/>
              </a:rPr>
              <a:t>吸积物质引力势能→动能→热能→</a:t>
            </a:r>
            <a:r>
              <a:rPr lang="en-US" altLang="zh-CN" sz="2800" dirty="0" smtClean="0">
                <a:latin typeface="Times New Roman" panose="02020603050405020304" pitchFamily="18" charset="0"/>
              </a:rPr>
              <a:t>X</a:t>
            </a:r>
            <a:r>
              <a:rPr lang="zh-CN" altLang="en-GB" sz="2800" dirty="0" smtClean="0">
                <a:latin typeface="Times New Roman" panose="02020603050405020304" pitchFamily="18" charset="0"/>
              </a:rPr>
              <a:t>射线</a:t>
            </a:r>
            <a:r>
              <a:rPr lang="zh-CN" altLang="en-US" sz="2800" dirty="0" smtClean="0">
                <a:latin typeface="Times New Roman" panose="02020603050405020304" pitchFamily="18" charset="0"/>
              </a:rPr>
              <a:t>辐射 </a:t>
            </a:r>
          </a:p>
          <a:p>
            <a:pPr eaLnBrk="1" hangingPunct="1">
              <a:spcBef>
                <a:spcPct val="50000"/>
              </a:spcBef>
              <a:buFontTx/>
              <a:buNone/>
            </a:pPr>
            <a:r>
              <a:rPr lang="zh-CN" altLang="en-US" sz="2800" dirty="0" smtClean="0">
                <a:latin typeface="Times New Roman" panose="02020603050405020304" pitchFamily="18" charset="0"/>
              </a:rPr>
              <a:t>                                       其中    为吸积率，</a:t>
            </a:r>
            <a:r>
              <a:rPr lang="en-US" altLang="zh-CN" sz="2800" i="1" dirty="0" smtClean="0">
                <a:latin typeface="Times New Roman" panose="02020603050405020304" pitchFamily="18" charset="0"/>
              </a:rPr>
              <a:t>R</a:t>
            </a:r>
            <a:r>
              <a:rPr lang="zh-CN" altLang="en-US" sz="2800" dirty="0" smtClean="0">
                <a:latin typeface="Times New Roman" panose="02020603050405020304" pitchFamily="18" charset="0"/>
              </a:rPr>
              <a:t>为引力半径  </a:t>
            </a:r>
          </a:p>
          <a:p>
            <a:pPr eaLnBrk="1" hangingPunct="1">
              <a:spcBef>
                <a:spcPct val="50000"/>
              </a:spcBef>
              <a:buFontTx/>
              <a:buChar char="•"/>
            </a:pPr>
            <a:r>
              <a:rPr lang="zh-CN" altLang="en-US" sz="2800" dirty="0" smtClean="0">
                <a:latin typeface="Times New Roman" panose="02020603050405020304" pitchFamily="18" charset="0"/>
              </a:rPr>
              <a:t> 能量转换效率               </a:t>
            </a:r>
            <a:r>
              <a:rPr lang="zh-CN" altLang="en-GB" sz="2800" dirty="0" smtClean="0">
                <a:latin typeface="Times New Roman" panose="02020603050405020304" pitchFamily="18" charset="0"/>
              </a:rPr>
              <a:t>（仅与天体的致密程度有关）</a:t>
            </a:r>
            <a:endParaRPr lang="en-US" altLang="zh-CN" sz="2800" dirty="0" smtClean="0">
              <a:latin typeface="Times New Roman" panose="02020603050405020304" pitchFamily="18" charset="0"/>
            </a:endParaRPr>
          </a:p>
        </p:txBody>
      </p:sp>
      <p:graphicFrame>
        <p:nvGraphicFramePr>
          <p:cNvPr id="216067" name="Object 2"/>
          <p:cNvGraphicFramePr>
            <a:graphicFrameLocks noChangeAspect="1"/>
          </p:cNvGraphicFramePr>
          <p:nvPr/>
        </p:nvGraphicFramePr>
        <p:xfrm>
          <a:off x="611188" y="2205038"/>
          <a:ext cx="3024187" cy="522287"/>
        </p:xfrm>
        <a:graphic>
          <a:graphicData uri="http://schemas.openxmlformats.org/presentationml/2006/ole">
            <mc:AlternateContent xmlns:mc="http://schemas.openxmlformats.org/markup-compatibility/2006">
              <mc:Choice xmlns:v="urn:schemas-microsoft-com:vml" Requires="v">
                <p:oleObj spid="_x0000_s216398" name="Equation" r:id="rId4" imgW="1397000" imgH="241300" progId="Equation.3">
                  <p:embed/>
                </p:oleObj>
              </mc:Choice>
              <mc:Fallback>
                <p:oleObj name="Equation" r:id="rId4" imgW="1397000" imgH="2413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205038"/>
                        <a:ext cx="3024187" cy="522287"/>
                      </a:xfrm>
                      <a:prstGeom prst="rect">
                        <a:avLst/>
                      </a:prstGeom>
                      <a:solidFill>
                        <a:srgbClr val="FFFF00"/>
                      </a:solidFill>
                      <a:ln w="9525">
                        <a:solidFill>
                          <a:schemeClr val="tx1"/>
                        </a:solidFill>
                        <a:miter lim="800000"/>
                        <a:headEnd/>
                        <a:tailEnd/>
                      </a:ln>
                    </p:spPr>
                  </p:pic>
                </p:oleObj>
              </mc:Fallback>
            </mc:AlternateContent>
          </a:graphicData>
        </a:graphic>
      </p:graphicFrame>
      <p:graphicFrame>
        <p:nvGraphicFramePr>
          <p:cNvPr id="216068" name="Object 3"/>
          <p:cNvGraphicFramePr>
            <a:graphicFrameLocks noChangeAspect="1"/>
          </p:cNvGraphicFramePr>
          <p:nvPr/>
        </p:nvGraphicFramePr>
        <p:xfrm>
          <a:off x="3132138" y="2924175"/>
          <a:ext cx="990600" cy="676275"/>
        </p:xfrm>
        <a:graphic>
          <a:graphicData uri="http://schemas.openxmlformats.org/presentationml/2006/ole">
            <mc:AlternateContent xmlns:mc="http://schemas.openxmlformats.org/markup-compatibility/2006">
              <mc:Choice xmlns:v="urn:schemas-microsoft-com:vml" Requires="v">
                <p:oleObj spid="_x0000_s216399" r:id="rId6" imgW="571252" imgH="393529" progId="Equation.3">
                  <p:embed/>
                </p:oleObj>
              </mc:Choice>
              <mc:Fallback>
                <p:oleObj r:id="rId6" imgW="571252" imgH="393529"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2924175"/>
                        <a:ext cx="990600" cy="676275"/>
                      </a:xfrm>
                      <a:prstGeom prst="rect">
                        <a:avLst/>
                      </a:prstGeom>
                      <a:solidFill>
                        <a:srgbClr val="FFFF00"/>
                      </a:solidFill>
                      <a:ln w="9525">
                        <a:solidFill>
                          <a:schemeClr val="tx1"/>
                        </a:solidFill>
                        <a:miter lim="800000"/>
                        <a:headEnd/>
                        <a:tailEnd/>
                      </a:ln>
                    </p:spPr>
                  </p:pic>
                </p:oleObj>
              </mc:Fallback>
            </mc:AlternateContent>
          </a:graphicData>
        </a:graphic>
      </p:graphicFrame>
      <p:sp>
        <p:nvSpPr>
          <p:cNvPr id="216069" name="Rectangle 4"/>
          <p:cNvSpPr>
            <a:spLocks noGrp="1" noChangeArrowheads="1"/>
          </p:cNvSpPr>
          <p:nvPr>
            <p:ph type="title"/>
          </p:nvPr>
        </p:nvSpPr>
        <p:spPr>
          <a:xfrm>
            <a:off x="611188" y="404813"/>
            <a:ext cx="8001000" cy="720725"/>
          </a:xfrm>
        </p:spPr>
        <p:txBody>
          <a:bodyPr/>
          <a:lstStyle/>
          <a:p>
            <a:pPr eaLnBrk="1" hangingPunct="1"/>
            <a:r>
              <a:rPr lang="en-US" altLang="zh-CN" b="0" smtClean="0">
                <a:latin typeface="华文中宋" panose="02010600040101010101" pitchFamily="2" charset="-122"/>
              </a:rPr>
              <a:t>X</a:t>
            </a:r>
            <a:r>
              <a:rPr lang="zh-CN" altLang="en-GB" b="0" smtClean="0">
                <a:latin typeface="华文中宋" panose="02010600040101010101" pitchFamily="2" charset="-122"/>
              </a:rPr>
              <a:t>射线</a:t>
            </a:r>
            <a:r>
              <a:rPr lang="zh-CN" altLang="en-US" b="0" smtClean="0">
                <a:latin typeface="华文中宋" panose="02010600040101010101" pitchFamily="2" charset="-122"/>
              </a:rPr>
              <a:t>辐射机制</a:t>
            </a:r>
          </a:p>
        </p:txBody>
      </p:sp>
      <p:graphicFrame>
        <p:nvGraphicFramePr>
          <p:cNvPr id="216070" name="Object 6"/>
          <p:cNvGraphicFramePr>
            <a:graphicFrameLocks noChangeAspect="1"/>
          </p:cNvGraphicFramePr>
          <p:nvPr/>
        </p:nvGraphicFramePr>
        <p:xfrm>
          <a:off x="4500563" y="2349500"/>
          <a:ext cx="381000" cy="357188"/>
        </p:xfrm>
        <a:graphic>
          <a:graphicData uri="http://schemas.openxmlformats.org/presentationml/2006/ole">
            <mc:AlternateContent xmlns:mc="http://schemas.openxmlformats.org/markup-compatibility/2006">
              <mc:Choice xmlns:v="urn:schemas-microsoft-com:vml" Requires="v">
                <p:oleObj spid="_x0000_s216400" name="Equation" r:id="rId8" imgW="203112" imgH="190417" progId="Equation.3">
                  <p:embed/>
                </p:oleObj>
              </mc:Choice>
              <mc:Fallback>
                <p:oleObj name="Equation" r:id="rId8" imgW="203112" imgH="190417"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0563" y="2349500"/>
                        <a:ext cx="381000" cy="357188"/>
                      </a:xfrm>
                      <a:prstGeom prst="rect">
                        <a:avLst/>
                      </a:prstGeom>
                      <a:solidFill>
                        <a:srgbClr val="00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76" name="Group 28"/>
          <p:cNvGraphicFramePr>
            <a:graphicFrameLocks noGrp="1"/>
          </p:cNvGraphicFramePr>
          <p:nvPr>
            <p:extLst>
              <p:ext uri="{D42A27DB-BD31-4B8C-83A1-F6EECF244321}">
                <p14:modId xmlns:p14="http://schemas.microsoft.com/office/powerpoint/2010/main" val="2338403997"/>
              </p:ext>
            </p:extLst>
          </p:nvPr>
        </p:nvGraphicFramePr>
        <p:xfrm>
          <a:off x="468313" y="3860800"/>
          <a:ext cx="8280400" cy="1792288"/>
        </p:xfrm>
        <a:graphic>
          <a:graphicData uri="http://schemas.openxmlformats.org/drawingml/2006/table">
            <a:tbl>
              <a:tblPr/>
              <a:tblGrid>
                <a:gridCol w="1607845">
                  <a:extLst>
                    <a:ext uri="{9D8B030D-6E8A-4147-A177-3AD203B41FA5}">
                      <a16:colId xmlns:a16="http://schemas.microsoft.com/office/drawing/2014/main" val="20000"/>
                    </a:ext>
                  </a:extLst>
                </a:gridCol>
                <a:gridCol w="1366668">
                  <a:extLst>
                    <a:ext uri="{9D8B030D-6E8A-4147-A177-3AD203B41FA5}">
                      <a16:colId xmlns:a16="http://schemas.microsoft.com/office/drawing/2014/main" val="20001"/>
                    </a:ext>
                  </a:extLst>
                </a:gridCol>
                <a:gridCol w="1286276">
                  <a:extLst>
                    <a:ext uri="{9D8B030D-6E8A-4147-A177-3AD203B41FA5}">
                      <a16:colId xmlns:a16="http://schemas.microsoft.com/office/drawing/2014/main" val="20002"/>
                    </a:ext>
                  </a:extLst>
                </a:gridCol>
                <a:gridCol w="1929414">
                  <a:extLst>
                    <a:ext uri="{9D8B030D-6E8A-4147-A177-3AD203B41FA5}">
                      <a16:colId xmlns:a16="http://schemas.microsoft.com/office/drawing/2014/main" val="20003"/>
                    </a:ext>
                  </a:extLst>
                </a:gridCol>
                <a:gridCol w="2090197">
                  <a:extLst>
                    <a:ext uri="{9D8B030D-6E8A-4147-A177-3AD203B41FA5}">
                      <a16:colId xmlns:a16="http://schemas.microsoft.com/office/drawing/2014/main" val="20004"/>
                    </a:ext>
                  </a:extLst>
                </a:gridCol>
              </a:tblGrid>
              <a:tr h="896144">
                <a:tc>
                  <a:txBody>
                    <a:bodyPr/>
                    <a:lstStyle/>
                    <a:p>
                      <a:pPr marL="0" marR="0" lvl="0" indent="0" algn="just"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0" i="0" u="none" strike="noStrike" cap="none" normalizeH="0" baseline="0" dirty="0" smtClean="0">
                          <a:ln>
                            <a:noFill/>
                          </a:ln>
                          <a:solidFill>
                            <a:schemeClr val="bg1"/>
                          </a:solidFill>
                          <a:effectLst/>
                          <a:latin typeface="Arial" charset="0"/>
                          <a:ea typeface="黑体" pitchFamily="2" charset="-122"/>
                        </a:rPr>
                        <a:t>吸积天体</a:t>
                      </a:r>
                    </a:p>
                  </a:txBody>
                  <a:tcPr marL="91434" marR="91434"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0" i="0" u="none" strike="noStrike" cap="none" normalizeH="0" baseline="0" smtClean="0">
                          <a:ln>
                            <a:noFill/>
                          </a:ln>
                          <a:solidFill>
                            <a:schemeClr val="bg1"/>
                          </a:solidFill>
                          <a:effectLst/>
                          <a:latin typeface="Arial" charset="0"/>
                          <a:ea typeface="黑体" pitchFamily="2" charset="-122"/>
                        </a:rPr>
                        <a:t>白矮星</a:t>
                      </a:r>
                    </a:p>
                  </a:txBody>
                  <a:tcPr marL="91434" marR="91434"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0" i="0" u="none" strike="noStrike" cap="none" normalizeH="0" baseline="0" dirty="0" smtClean="0">
                          <a:ln>
                            <a:noFill/>
                          </a:ln>
                          <a:solidFill>
                            <a:schemeClr val="bg1"/>
                          </a:solidFill>
                          <a:effectLst/>
                          <a:latin typeface="Arial" charset="0"/>
                          <a:ea typeface="黑体" pitchFamily="2" charset="-122"/>
                        </a:rPr>
                        <a:t>中子星</a:t>
                      </a:r>
                    </a:p>
                  </a:txBody>
                  <a:tcPr marL="91434" marR="91434"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0" i="0" u="none" strike="noStrike" cap="none" normalizeH="0" baseline="0" smtClean="0">
                          <a:ln>
                            <a:noFill/>
                          </a:ln>
                          <a:solidFill>
                            <a:schemeClr val="bg1"/>
                          </a:solidFill>
                          <a:effectLst/>
                          <a:latin typeface="Arial" charset="0"/>
                          <a:ea typeface="黑体" pitchFamily="2" charset="-122"/>
                        </a:rPr>
                        <a:t>黑洞</a:t>
                      </a:r>
                    </a:p>
                  </a:txBody>
                  <a:tcPr marL="91434" marR="91434"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0" i="0" u="none" strike="noStrike" cap="none" normalizeH="0" baseline="0" dirty="0" smtClean="0">
                          <a:ln>
                            <a:noFill/>
                          </a:ln>
                          <a:solidFill>
                            <a:schemeClr val="bg1"/>
                          </a:solidFill>
                          <a:effectLst/>
                          <a:latin typeface="Arial" charset="0"/>
                          <a:ea typeface="黑体" pitchFamily="2" charset="-122"/>
                        </a:rPr>
                        <a:t>核反应</a:t>
                      </a: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0" i="0" u="none" strike="noStrike" cap="none" normalizeH="0" baseline="0" dirty="0" smtClean="0">
                          <a:ln>
                            <a:noFill/>
                          </a:ln>
                          <a:solidFill>
                            <a:schemeClr val="bg1"/>
                          </a:solidFill>
                          <a:effectLst/>
                          <a:latin typeface="Arial" charset="0"/>
                          <a:ea typeface="黑体" pitchFamily="2" charset="-122"/>
                        </a:rPr>
                        <a:t>（</a:t>
                      </a:r>
                      <a:r>
                        <a:rPr kumimoji="0" lang="en-US" altLang="zh-CN" sz="2400" b="0" i="0" u="none" strike="noStrike" cap="none" normalizeH="0" baseline="0" dirty="0" smtClean="0">
                          <a:ln>
                            <a:noFill/>
                          </a:ln>
                          <a:solidFill>
                            <a:schemeClr val="bg1"/>
                          </a:solidFill>
                          <a:effectLst/>
                          <a:latin typeface="Arial" charset="0"/>
                          <a:ea typeface="黑体" pitchFamily="2" charset="-122"/>
                        </a:rPr>
                        <a:t>H</a:t>
                      </a:r>
                      <a:r>
                        <a:rPr kumimoji="0" lang="zh-CN" altLang="en-US" sz="2400" b="0" i="0" u="none" strike="noStrike" cap="none" normalizeH="0" baseline="0" dirty="0" smtClean="0">
                          <a:ln>
                            <a:noFill/>
                          </a:ln>
                          <a:solidFill>
                            <a:schemeClr val="bg1"/>
                          </a:solidFill>
                          <a:effectLst/>
                          <a:latin typeface="Arial" charset="0"/>
                          <a:ea typeface="黑体" pitchFamily="2" charset="-122"/>
                        </a:rPr>
                        <a:t>燃烧）</a:t>
                      </a:r>
                    </a:p>
                  </a:txBody>
                  <a:tcPr marL="91434" marR="91434"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96144">
                <a:tc>
                  <a:txBody>
                    <a:bodyPr/>
                    <a:lstStyle/>
                    <a:p>
                      <a:pPr marL="0" marR="0" lvl="0" indent="0" algn="just"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0" i="0" u="none" strike="noStrike" cap="none" normalizeH="0" baseline="0" smtClean="0">
                          <a:ln>
                            <a:noFill/>
                          </a:ln>
                          <a:solidFill>
                            <a:schemeClr val="bg1"/>
                          </a:solidFill>
                          <a:effectLst/>
                          <a:latin typeface="Arial" charset="0"/>
                          <a:ea typeface="黑体" pitchFamily="2" charset="-122"/>
                        </a:rPr>
                        <a:t>产能率</a:t>
                      </a:r>
                      <a:r>
                        <a:rPr kumimoji="0" lang="en-US" altLang="zh-CN" sz="2400" b="0" i="1" u="none" strike="noStrike" cap="none" normalizeH="0" baseline="0" smtClean="0">
                          <a:ln>
                            <a:noFill/>
                          </a:ln>
                          <a:solidFill>
                            <a:schemeClr val="bg1"/>
                          </a:solidFill>
                          <a:effectLst/>
                          <a:latin typeface="Arial" charset="0"/>
                          <a:ea typeface="黑体" pitchFamily="2" charset="-122"/>
                        </a:rPr>
                        <a:t>η</a:t>
                      </a:r>
                      <a:endParaRPr kumimoji="0" lang="zh-CN" altLang="en-US" sz="2400" b="0" i="1" u="none" strike="noStrike" cap="none" normalizeH="0" baseline="0" smtClean="0">
                        <a:ln>
                          <a:noFill/>
                        </a:ln>
                        <a:solidFill>
                          <a:schemeClr val="bg1"/>
                        </a:solidFill>
                        <a:effectLst/>
                        <a:latin typeface="Arial" charset="0"/>
                        <a:ea typeface="黑体" pitchFamily="2" charset="-122"/>
                      </a:endParaRPr>
                    </a:p>
                  </a:txBody>
                  <a:tcPr marL="91434" marR="91434"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0" i="0" u="none" strike="noStrike" cap="none" normalizeH="0" baseline="0" dirty="0" smtClean="0">
                          <a:ln>
                            <a:noFill/>
                          </a:ln>
                          <a:solidFill>
                            <a:schemeClr val="bg1"/>
                          </a:solidFill>
                          <a:effectLst/>
                          <a:latin typeface="Arial" charset="0"/>
                          <a:ea typeface="黑体" pitchFamily="2" charset="-122"/>
                        </a:rPr>
                        <a:t>~0.01%</a:t>
                      </a:r>
                      <a:endParaRPr kumimoji="0" lang="en-GB" altLang="zh-CN" sz="2400" b="0" i="0" u="none" strike="noStrike" cap="none" normalizeH="0" baseline="0" dirty="0" smtClean="0">
                        <a:ln>
                          <a:noFill/>
                        </a:ln>
                        <a:solidFill>
                          <a:schemeClr val="bg1"/>
                        </a:solidFill>
                        <a:effectLst/>
                        <a:latin typeface="Arial"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a:txBody>
                  <a:tcPr marL="91434" marR="91434"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0" i="0" u="none" strike="noStrike" cap="none" normalizeH="0" baseline="0" dirty="0" smtClean="0">
                          <a:ln>
                            <a:noFill/>
                          </a:ln>
                          <a:solidFill>
                            <a:schemeClr val="bg1"/>
                          </a:solidFill>
                          <a:effectLst/>
                          <a:latin typeface="Arial" charset="0"/>
                          <a:ea typeface="黑体" pitchFamily="2" charset="-122"/>
                        </a:rPr>
                        <a:t>~10%</a:t>
                      </a: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a:txBody>
                  <a:tcPr marL="91434" marR="91434"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0" i="0" u="none" strike="noStrike" cap="none" normalizeH="0" baseline="0" dirty="0" smtClean="0">
                          <a:ln>
                            <a:noFill/>
                          </a:ln>
                          <a:solidFill>
                            <a:schemeClr val="bg1"/>
                          </a:solidFill>
                          <a:effectLst/>
                          <a:latin typeface="Arial" charset="0"/>
                          <a:ea typeface="黑体" pitchFamily="2" charset="-122"/>
                        </a:rPr>
                        <a:t>~30%</a:t>
                      </a: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a:txBody>
                  <a:tcPr marL="91434" marR="91434"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0" i="0" u="none" strike="noStrike" cap="none" normalizeH="0" baseline="0" dirty="0" smtClean="0">
                          <a:ln>
                            <a:noFill/>
                          </a:ln>
                          <a:solidFill>
                            <a:schemeClr val="bg1"/>
                          </a:solidFill>
                          <a:effectLst/>
                          <a:latin typeface="Arial" charset="0"/>
                          <a:ea typeface="黑体" pitchFamily="2" charset="-122"/>
                        </a:rPr>
                        <a:t>~0.7%</a:t>
                      </a:r>
                      <a:endParaRPr kumimoji="0" lang="zh-CN" altLang="en-US" sz="2400" b="0" i="0" u="none" strike="noStrike" cap="none" normalizeH="0" baseline="0" dirty="0" smtClean="0">
                        <a:ln>
                          <a:noFill/>
                        </a:ln>
                        <a:solidFill>
                          <a:schemeClr val="bg1"/>
                        </a:solidFill>
                        <a:effectLst/>
                        <a:latin typeface="Arial" charset="0"/>
                        <a:ea typeface="黑体" pitchFamily="2" charset="-122"/>
                      </a:endParaRPr>
                    </a:p>
                  </a:txBody>
                  <a:tcPr marL="91434" marR="91434"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195" name="TextBox 7"/>
          <p:cNvSpPr txBox="1">
            <a:spLocks noChangeArrowheads="1"/>
          </p:cNvSpPr>
          <p:nvPr/>
        </p:nvSpPr>
        <p:spPr bwMode="auto">
          <a:xfrm>
            <a:off x="179388" y="5589588"/>
            <a:ext cx="89646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3600" b="1" dirty="0">
                <a:solidFill>
                  <a:srgbClr val="FF0000"/>
                </a:solidFill>
              </a:rPr>
              <a:t>黑洞很黑，但它恰恰又是宇宙中最亮的天体</a:t>
            </a:r>
            <a:endParaRPr lang="zh-CN" altLang="en-US" sz="3600" b="1" dirty="0">
              <a:solidFill>
                <a:srgbClr val="FF0000"/>
              </a:solidFill>
              <a:ea typeface="华文行楷"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7195"/>
                                        </p:tgtEl>
                                        <p:attrNameLst>
                                          <p:attrName>style.visibility</p:attrName>
                                        </p:attrNameLst>
                                      </p:cBhvr>
                                      <p:to>
                                        <p:strVal val="visible"/>
                                      </p:to>
                                    </p:set>
                                    <p:anim to="" calcmode="lin" valueType="num">
                                      <p:cBhvr>
                                        <p:cTn id="7" dur="1" fill="hold"/>
                                        <p:tgtEl>
                                          <p:spTgt spid="719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pPr eaLnBrk="1" hangingPunct="1"/>
            <a:r>
              <a:rPr lang="zh-CN" altLang="en-US" sz="4400" b="0" dirty="0" smtClean="0"/>
              <a:t>黑洞候选体天鹅座</a:t>
            </a:r>
            <a:r>
              <a:rPr lang="en-US" altLang="zh-CN" sz="4400" b="0" dirty="0" smtClean="0"/>
              <a:t>X-1</a:t>
            </a:r>
            <a:endParaRPr lang="zh-CN" altLang="en-US" sz="4400" b="0" dirty="0" smtClean="0"/>
          </a:p>
        </p:txBody>
      </p:sp>
      <p:sp>
        <p:nvSpPr>
          <p:cNvPr id="222211" name="Rectangle 3"/>
          <p:cNvSpPr>
            <a:spLocks noGrp="1" noChangeArrowheads="1"/>
          </p:cNvSpPr>
          <p:nvPr>
            <p:ph type="body" idx="1"/>
          </p:nvPr>
        </p:nvSpPr>
        <p:spPr>
          <a:xfrm>
            <a:off x="179388" y="981075"/>
            <a:ext cx="6019800" cy="5257800"/>
          </a:xfrm>
        </p:spPr>
        <p:txBody>
          <a:bodyPr/>
          <a:lstStyle/>
          <a:p>
            <a:pPr eaLnBrk="1" hangingPunct="1"/>
            <a:r>
              <a:rPr lang="zh-CN" altLang="en-US" dirty="0" smtClean="0"/>
              <a:t>第一个也许是证据最强的是银河系中的天鹅座</a:t>
            </a:r>
            <a:r>
              <a:rPr lang="en-US" altLang="zh-CN" dirty="0" smtClean="0"/>
              <a:t>X-1 </a:t>
            </a:r>
          </a:p>
          <a:p>
            <a:pPr eaLnBrk="1" hangingPunct="1"/>
            <a:r>
              <a:rPr lang="zh-CN" altLang="en-US" dirty="0" smtClean="0"/>
              <a:t>(1972, </a:t>
            </a:r>
            <a:r>
              <a:rPr lang="en-US" altLang="zh-CN" dirty="0" smtClean="0"/>
              <a:t>Uhuru</a:t>
            </a:r>
            <a:r>
              <a:rPr lang="zh-CN" altLang="en-US" dirty="0" smtClean="0"/>
              <a:t>卫星</a:t>
            </a:r>
            <a:r>
              <a:rPr lang="en-US" altLang="zh-CN" dirty="0" smtClean="0"/>
              <a:t>) </a:t>
            </a:r>
            <a:r>
              <a:rPr lang="zh-CN" altLang="en-US" dirty="0" smtClean="0"/>
              <a:t>天鹅座的最亮</a:t>
            </a:r>
            <a:r>
              <a:rPr lang="en-US" altLang="zh-CN" dirty="0" smtClean="0"/>
              <a:t>X</a:t>
            </a:r>
            <a:r>
              <a:rPr lang="zh-CN" altLang="en-US" dirty="0" smtClean="0"/>
              <a:t>射线源是快速变化的</a:t>
            </a:r>
            <a:endParaRPr lang="en-US" altLang="zh-CN" dirty="0" smtClean="0"/>
          </a:p>
          <a:p>
            <a:pPr eaLnBrk="1" hangingPunct="1"/>
            <a:r>
              <a:rPr lang="en-US" altLang="zh-CN" dirty="0" smtClean="0">
                <a:solidFill>
                  <a:srgbClr val="00FF00"/>
                </a:solidFill>
              </a:rPr>
              <a:t>X</a:t>
            </a:r>
            <a:r>
              <a:rPr lang="zh-CN" altLang="en-US" dirty="0" smtClean="0">
                <a:solidFill>
                  <a:srgbClr val="00FF00"/>
                </a:solidFill>
              </a:rPr>
              <a:t>射线辐射变化时标可短到0.01 秒</a:t>
            </a:r>
            <a:r>
              <a:rPr lang="zh-CN" altLang="en-US" dirty="0" smtClean="0"/>
              <a:t> </a:t>
            </a:r>
          </a:p>
          <a:p>
            <a:pPr lvl="1" eaLnBrk="1" hangingPunct="1"/>
            <a:r>
              <a:rPr lang="zh-CN" altLang="en-US" dirty="0" smtClean="0">
                <a:sym typeface="Wingdings" panose="05000000000000000000" pitchFamily="2" charset="2"/>
              </a:rPr>
              <a:t> 辐射源的尺度 &lt; 0.01 光秒~3,000 </a:t>
            </a:r>
            <a:r>
              <a:rPr lang="en-US" altLang="zh-CN" dirty="0" smtClean="0">
                <a:sym typeface="Wingdings" panose="05000000000000000000" pitchFamily="2" charset="2"/>
              </a:rPr>
              <a:t>km  </a:t>
            </a:r>
            <a:r>
              <a:rPr lang="en-US" altLang="zh-CN" dirty="0" err="1" smtClean="0">
                <a:sym typeface="Wingdings" panose="05000000000000000000" pitchFamily="2" charset="2"/>
              </a:rPr>
              <a:t>Cyn</a:t>
            </a:r>
            <a:r>
              <a:rPr lang="en-US" altLang="zh-CN" dirty="0" smtClean="0">
                <a:sym typeface="Wingdings" panose="05000000000000000000" pitchFamily="2" charset="2"/>
              </a:rPr>
              <a:t> X-1 </a:t>
            </a:r>
            <a:r>
              <a:rPr lang="zh-CN" altLang="en-US" dirty="0" smtClean="0">
                <a:sym typeface="Wingdings" panose="05000000000000000000" pitchFamily="2" charset="2"/>
              </a:rPr>
              <a:t>中的</a:t>
            </a:r>
            <a:r>
              <a:rPr lang="en-US" altLang="zh-CN" dirty="0" smtClean="0">
                <a:sym typeface="Wingdings" panose="05000000000000000000" pitchFamily="2" charset="2"/>
              </a:rPr>
              <a:t>X</a:t>
            </a:r>
            <a:r>
              <a:rPr lang="zh-CN" altLang="en-US" dirty="0" smtClean="0">
                <a:sym typeface="Wingdings" panose="05000000000000000000" pitchFamily="2" charset="2"/>
              </a:rPr>
              <a:t>射线辐射源的尺度必须小于地球！</a:t>
            </a:r>
            <a:endParaRPr lang="en-US" altLang="zh-CN" dirty="0" smtClean="0">
              <a:sym typeface="Wingdings" panose="05000000000000000000" pitchFamily="2" charset="2"/>
            </a:endParaRPr>
          </a:p>
          <a:p>
            <a:pPr lvl="1" eaLnBrk="1" hangingPunct="1"/>
            <a:r>
              <a:rPr lang="en-US" altLang="zh-CN" dirty="0" smtClean="0">
                <a:solidFill>
                  <a:srgbClr val="00FF00"/>
                </a:solidFill>
              </a:rPr>
              <a:t>→</a:t>
            </a:r>
            <a:r>
              <a:rPr lang="zh-CN" altLang="en-US" dirty="0" smtClean="0">
                <a:solidFill>
                  <a:srgbClr val="00FF00"/>
                </a:solidFill>
              </a:rPr>
              <a:t>中子星或黑洞</a:t>
            </a:r>
            <a:endParaRPr lang="en-US" altLang="zh-CN" dirty="0" smtClean="0">
              <a:solidFill>
                <a:srgbClr val="00FF00"/>
              </a:solidFill>
              <a:sym typeface="Wingdings" panose="05000000000000000000" pitchFamily="2" charset="2"/>
            </a:endParaRPr>
          </a:p>
        </p:txBody>
      </p:sp>
      <p:pic>
        <p:nvPicPr>
          <p:cNvPr id="222212" name="Picture 4" descr="Image of black hole candidate Cygnus 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0668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3" name="Picture 5" descr="cy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657600"/>
            <a:ext cx="26003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l" eaLnBrk="1" hangingPunct="1"/>
            <a:r>
              <a:rPr lang="zh-CN" altLang="en-US" sz="4000" b="0" dirty="0" smtClean="0"/>
              <a:t>主序后演化</a:t>
            </a:r>
            <a:r>
              <a:rPr lang="zh-CN" altLang="en-US" sz="4000" b="0" dirty="0"/>
              <a:t>：</a:t>
            </a:r>
            <a:r>
              <a:rPr lang="zh-CN" altLang="en-US" sz="4000" b="0" dirty="0" smtClean="0"/>
              <a:t>核不发生简并</a:t>
            </a:r>
          </a:p>
        </p:txBody>
      </p:sp>
      <p:sp>
        <p:nvSpPr>
          <p:cNvPr id="26627" name="Rectangle 3"/>
          <p:cNvSpPr>
            <a:spLocks noGrp="1" noChangeArrowheads="1"/>
          </p:cNvSpPr>
          <p:nvPr>
            <p:ph type="body" idx="1"/>
          </p:nvPr>
        </p:nvSpPr>
        <p:spPr>
          <a:xfrm>
            <a:off x="179388" y="980729"/>
            <a:ext cx="8763000" cy="576063"/>
          </a:xfrm>
        </p:spPr>
        <p:txBody>
          <a:bodyPr/>
          <a:lstStyle/>
          <a:p>
            <a:pPr marL="0" indent="0" algn="r" eaLnBrk="1" hangingPunct="1">
              <a:buNone/>
            </a:pPr>
            <a:r>
              <a:rPr lang="zh-CN" altLang="zh-CN" dirty="0"/>
              <a:t>核燃烧由一种元素平稳过渡</a:t>
            </a:r>
            <a:r>
              <a:rPr lang="zh-CN" altLang="zh-CN" dirty="0" smtClean="0"/>
              <a:t>到</a:t>
            </a:r>
            <a:r>
              <a:rPr lang="zh-CN" altLang="en-US" dirty="0" smtClean="0"/>
              <a:t>另</a:t>
            </a:r>
            <a:r>
              <a:rPr lang="zh-CN" altLang="zh-CN" dirty="0" smtClean="0"/>
              <a:t>一</a:t>
            </a:r>
            <a:r>
              <a:rPr lang="zh-CN" altLang="zh-CN" dirty="0"/>
              <a:t>种</a:t>
            </a:r>
            <a:r>
              <a:rPr lang="zh-CN" altLang="zh-CN" dirty="0" smtClean="0"/>
              <a:t>元素</a:t>
            </a:r>
            <a:endParaRPr lang="en-US" altLang="zh-CN" dirty="0" smtClean="0"/>
          </a:p>
        </p:txBody>
      </p:sp>
      <p:pic>
        <p:nvPicPr>
          <p:cNvPr id="266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64" y="1916832"/>
            <a:ext cx="5373099"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文本框 1"/>
          <p:cNvSpPr txBox="1"/>
          <p:nvPr/>
        </p:nvSpPr>
        <p:spPr>
          <a:xfrm>
            <a:off x="5652120" y="1988840"/>
            <a:ext cx="3278369" cy="4031873"/>
          </a:xfrm>
          <a:prstGeom prst="rect">
            <a:avLst/>
          </a:prstGeom>
          <a:noFill/>
        </p:spPr>
        <p:txBody>
          <a:bodyPr wrap="square" rtlCol="0">
            <a:spAutoFit/>
          </a:bodyPr>
          <a:lstStyle/>
          <a:p>
            <a:r>
              <a:rPr lang="zh-CN" altLang="en-US" sz="3200" dirty="0">
                <a:solidFill>
                  <a:schemeClr val="bg1"/>
                </a:solidFill>
                <a:latin typeface="+mn-lt"/>
                <a:ea typeface="+mn-ea"/>
              </a:rPr>
              <a:t>当核区的</a:t>
            </a:r>
            <a:r>
              <a:rPr lang="en-US" altLang="zh-CN" sz="3200" dirty="0">
                <a:solidFill>
                  <a:schemeClr val="bg1"/>
                </a:solidFill>
                <a:latin typeface="+mn-lt"/>
                <a:ea typeface="+mn-ea"/>
              </a:rPr>
              <a:t>H</a:t>
            </a:r>
            <a:r>
              <a:rPr lang="zh-CN" altLang="en-US" sz="3200" dirty="0">
                <a:solidFill>
                  <a:schemeClr val="bg1"/>
                </a:solidFill>
                <a:latin typeface="+mn-lt"/>
                <a:ea typeface="+mn-ea"/>
              </a:rPr>
              <a:t>烧完，早在电子简并发生前，由于坍缩，中心核的温度就上升到 </a:t>
            </a:r>
            <a:r>
              <a:rPr lang="en-US" altLang="zh-CN" sz="3200" dirty="0">
                <a:solidFill>
                  <a:srgbClr val="FFFF00"/>
                </a:solidFill>
                <a:latin typeface="+mn-lt"/>
                <a:ea typeface="+mn-ea"/>
              </a:rPr>
              <a:t>He </a:t>
            </a:r>
            <a:r>
              <a:rPr lang="zh-CN" altLang="en-US" sz="3200" dirty="0">
                <a:solidFill>
                  <a:srgbClr val="FFFF00"/>
                </a:solidFill>
                <a:latin typeface="+mn-lt"/>
                <a:ea typeface="+mn-ea"/>
              </a:rPr>
              <a:t>燃烧</a:t>
            </a:r>
            <a:r>
              <a:rPr lang="zh-CN" altLang="en-US" sz="3200" dirty="0" smtClean="0">
                <a:solidFill>
                  <a:schemeClr val="bg1"/>
                </a:solidFill>
                <a:latin typeface="+mn-lt"/>
                <a:ea typeface="+mn-ea"/>
              </a:rPr>
              <a:t>的</a:t>
            </a:r>
            <a:r>
              <a:rPr lang="en-US" altLang="zh-CN" sz="3200" dirty="0" smtClean="0">
                <a:solidFill>
                  <a:schemeClr val="bg1"/>
                </a:solidFill>
                <a:latin typeface="+mn-lt"/>
                <a:sym typeface="Wingdings" panose="05000000000000000000" pitchFamily="2" charset="2"/>
              </a:rPr>
              <a:t>10</a:t>
            </a:r>
            <a:r>
              <a:rPr lang="en-US" altLang="zh-CN" sz="3200" baseline="30000" dirty="0" smtClean="0">
                <a:solidFill>
                  <a:schemeClr val="bg1"/>
                </a:solidFill>
                <a:latin typeface="+mn-lt"/>
                <a:sym typeface="Wingdings" panose="05000000000000000000" pitchFamily="2" charset="2"/>
              </a:rPr>
              <a:t>8</a:t>
            </a:r>
            <a:r>
              <a:rPr lang="en-US" altLang="zh-CN" sz="3200" dirty="0" smtClean="0">
                <a:solidFill>
                  <a:schemeClr val="bg1"/>
                </a:solidFill>
                <a:latin typeface="+mn-lt"/>
                <a:ea typeface="+mn-ea"/>
              </a:rPr>
              <a:t> K</a:t>
            </a:r>
            <a:r>
              <a:rPr lang="zh-CN" altLang="en-US" sz="3200" dirty="0">
                <a:solidFill>
                  <a:schemeClr val="bg1"/>
                </a:solidFill>
                <a:latin typeface="+mn-lt"/>
                <a:ea typeface="+mn-ea"/>
              </a:rPr>
              <a:t>。从 </a:t>
            </a:r>
            <a:r>
              <a:rPr lang="en-US" altLang="zh-CN" sz="3200" dirty="0">
                <a:solidFill>
                  <a:schemeClr val="bg1"/>
                </a:solidFill>
                <a:latin typeface="+mn-lt"/>
                <a:ea typeface="+mn-ea"/>
              </a:rPr>
              <a:t>H </a:t>
            </a:r>
            <a:r>
              <a:rPr lang="zh-CN" altLang="en-US" sz="3200" dirty="0">
                <a:solidFill>
                  <a:schemeClr val="bg1"/>
                </a:solidFill>
                <a:latin typeface="+mn-lt"/>
                <a:ea typeface="+mn-ea"/>
              </a:rPr>
              <a:t>燃烧平稳过渡到 </a:t>
            </a:r>
            <a:r>
              <a:rPr lang="en-US" altLang="zh-CN" sz="3200" dirty="0">
                <a:solidFill>
                  <a:schemeClr val="bg1"/>
                </a:solidFill>
                <a:latin typeface="+mn-lt"/>
                <a:ea typeface="+mn-ea"/>
              </a:rPr>
              <a:t>He </a:t>
            </a:r>
            <a:r>
              <a:rPr lang="zh-CN" altLang="en-US" sz="3200" dirty="0">
                <a:solidFill>
                  <a:schemeClr val="bg1"/>
                </a:solidFill>
                <a:latin typeface="+mn-lt"/>
                <a:ea typeface="+mn-ea"/>
              </a:rPr>
              <a:t>燃烧</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idx="4294967295"/>
          </p:nvPr>
        </p:nvSpPr>
        <p:spPr/>
        <p:txBody>
          <a:bodyPr/>
          <a:lstStyle/>
          <a:p>
            <a:endParaRPr lang="zh-CN" altLang="en-US" smtClean="0"/>
          </a:p>
        </p:txBody>
      </p:sp>
      <p:pic>
        <p:nvPicPr>
          <p:cNvPr id="2263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502373"/>
            <a:ext cx="8853487"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0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9202" y="502373"/>
            <a:ext cx="523875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velo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1019" y="4212427"/>
            <a:ext cx="3240360" cy="246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4139952" y="5301208"/>
            <a:ext cx="2931427" cy="461665"/>
          </a:xfrm>
          <a:prstGeom prst="rect">
            <a:avLst/>
          </a:prstGeom>
          <a:noFill/>
        </p:spPr>
        <p:txBody>
          <a:bodyPr wrap="square" rtlCol="0">
            <a:spAutoFit/>
          </a:bodyPr>
          <a:lstStyle/>
          <a:p>
            <a:r>
              <a:rPr lang="zh-CN" altLang="en-US" dirty="0" smtClean="0">
                <a:solidFill>
                  <a:srgbClr val="FF0000"/>
                </a:solidFill>
              </a:rPr>
              <a:t>伴星的视向速度曲线</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endParaRPr lang="en-US" altLang="zh-CN" b="0" dirty="0" smtClean="0"/>
          </a:p>
        </p:txBody>
      </p:sp>
      <p:sp>
        <p:nvSpPr>
          <p:cNvPr id="224259" name="Rectangle 3"/>
          <p:cNvSpPr>
            <a:spLocks noGrp="1" noChangeArrowheads="1"/>
          </p:cNvSpPr>
          <p:nvPr>
            <p:ph type="body" idx="1"/>
          </p:nvPr>
        </p:nvSpPr>
        <p:spPr>
          <a:xfrm>
            <a:off x="179512" y="980728"/>
            <a:ext cx="8303840" cy="4891088"/>
          </a:xfrm>
        </p:spPr>
        <p:txBody>
          <a:bodyPr/>
          <a:lstStyle/>
          <a:p>
            <a:pPr eaLnBrk="1" hangingPunct="1"/>
            <a:r>
              <a:rPr lang="zh-CN" altLang="en-US" dirty="0" smtClean="0"/>
              <a:t>光学伴星</a:t>
            </a:r>
            <a:r>
              <a:rPr lang="en-US" altLang="zh-CN" dirty="0" smtClean="0"/>
              <a:t>HD226868: O9.7 I </a:t>
            </a:r>
            <a:r>
              <a:rPr lang="zh-CN" altLang="en-US" dirty="0" smtClean="0"/>
              <a:t>超巨星</a:t>
            </a:r>
            <a:endParaRPr lang="en-US" altLang="zh-CN" dirty="0" smtClean="0"/>
          </a:p>
          <a:p>
            <a:pPr eaLnBrk="1" hangingPunct="1"/>
            <a:r>
              <a:rPr lang="zh-CN" altLang="en-US" dirty="0" smtClean="0"/>
              <a:t>光学吸收线的视向速度曲线 </a:t>
            </a:r>
            <a:r>
              <a:rPr lang="en-US" altLang="zh-CN" dirty="0" smtClean="0"/>
              <a:t>→ </a:t>
            </a:r>
            <a:r>
              <a:rPr lang="zh-CN" altLang="en-US" dirty="0" smtClean="0"/>
              <a:t>双星，</a:t>
            </a:r>
            <a:r>
              <a:rPr lang="zh-CN" altLang="en-US" dirty="0" smtClean="0">
                <a:sym typeface="Wingdings" panose="05000000000000000000" pitchFamily="2" charset="2"/>
              </a:rPr>
              <a:t>轨道周期 ~ 5.6天</a:t>
            </a:r>
          </a:p>
          <a:p>
            <a:pPr eaLnBrk="1" hangingPunct="1">
              <a:buFont typeface="Wingdings" panose="05000000000000000000" pitchFamily="2" charset="2"/>
              <a:buNone/>
            </a:pPr>
            <a:r>
              <a:rPr lang="en-US" altLang="zh-CN" dirty="0" smtClean="0"/>
              <a:t>→ </a:t>
            </a:r>
            <a:r>
              <a:rPr lang="zh-CN" altLang="en-US" dirty="0" smtClean="0"/>
              <a:t>超巨星质量 </a:t>
            </a:r>
            <a:r>
              <a:rPr lang="en-US" altLang="zh-CN" i="1" dirty="0" err="1" smtClean="0">
                <a:sym typeface="Wingdings" panose="05000000000000000000" pitchFamily="2" charset="2"/>
              </a:rPr>
              <a:t>M</a:t>
            </a:r>
            <a:r>
              <a:rPr lang="en-US" altLang="zh-CN" baseline="-25000" dirty="0" err="1" smtClean="0">
                <a:sym typeface="Wingdings" panose="05000000000000000000" pitchFamily="2" charset="2"/>
              </a:rPr>
              <a:t>Opt</a:t>
            </a:r>
            <a:r>
              <a:rPr lang="en-US" altLang="zh-CN" dirty="0" smtClean="0">
                <a:sym typeface="Wingdings" panose="05000000000000000000" pitchFamily="2" charset="2"/>
              </a:rPr>
              <a:t> ~ 20 </a:t>
            </a:r>
            <a:r>
              <a:rPr lang="en-US" altLang="zh-CN" i="1" dirty="0" smtClean="0">
                <a:sym typeface="Wingdings" panose="05000000000000000000" pitchFamily="2" charset="2"/>
              </a:rPr>
              <a:t>M</a:t>
            </a:r>
            <a:r>
              <a:rPr lang="en-US" altLang="zh-CN" baseline="-25000" dirty="0" smtClean="0">
                <a:sym typeface="Wingdings" panose="05000000000000000000" pitchFamily="2" charset="2"/>
              </a:rPr>
              <a:t>⊙</a:t>
            </a:r>
            <a:endParaRPr lang="zh-CN" altLang="en-US" dirty="0" smtClean="0">
              <a:sym typeface="Wingdings" panose="05000000000000000000" pitchFamily="2" charset="2"/>
            </a:endParaRPr>
          </a:p>
          <a:p>
            <a:pPr eaLnBrk="1" hangingPunct="1">
              <a:buFont typeface="Wingdings" panose="05000000000000000000" pitchFamily="2" charset="2"/>
              <a:buNone/>
            </a:pPr>
            <a:r>
              <a:rPr lang="en-US" altLang="zh-CN" dirty="0" smtClean="0"/>
              <a:t>→ </a:t>
            </a:r>
            <a:r>
              <a:rPr lang="zh-CN" altLang="en-US" dirty="0" smtClean="0">
                <a:sym typeface="Wingdings" panose="05000000000000000000" pitchFamily="2" charset="2"/>
              </a:rPr>
              <a:t>致密星质量 </a:t>
            </a:r>
            <a:r>
              <a:rPr lang="en-US" altLang="zh-CN" i="1" dirty="0" smtClean="0">
                <a:solidFill>
                  <a:srgbClr val="FFFF00"/>
                </a:solidFill>
                <a:sym typeface="Wingdings" panose="05000000000000000000" pitchFamily="2" charset="2"/>
              </a:rPr>
              <a:t>M</a:t>
            </a:r>
            <a:r>
              <a:rPr lang="en-US" altLang="zh-CN" baseline="-25000" dirty="0" smtClean="0">
                <a:solidFill>
                  <a:srgbClr val="FFFF00"/>
                </a:solidFill>
                <a:sym typeface="Wingdings" panose="05000000000000000000" pitchFamily="2" charset="2"/>
              </a:rPr>
              <a:t>BH </a:t>
            </a:r>
            <a:r>
              <a:rPr lang="en-US" altLang="zh-CN" dirty="0" smtClean="0">
                <a:solidFill>
                  <a:srgbClr val="FFFF00"/>
                </a:solidFill>
              </a:rPr>
              <a:t>~</a:t>
            </a:r>
            <a:r>
              <a:rPr lang="zh-CN" altLang="en-US" dirty="0" smtClean="0">
                <a:solidFill>
                  <a:srgbClr val="FFFF00"/>
                </a:solidFill>
              </a:rPr>
              <a:t>1</a:t>
            </a:r>
            <a:r>
              <a:rPr lang="en-US" altLang="zh-CN" dirty="0" smtClean="0">
                <a:solidFill>
                  <a:srgbClr val="FFFF00"/>
                </a:solidFill>
              </a:rPr>
              <a:t>4.8 </a:t>
            </a:r>
            <a:r>
              <a:rPr lang="en-US" altLang="zh-CN" i="1" dirty="0" smtClean="0">
                <a:solidFill>
                  <a:srgbClr val="FFFF00"/>
                </a:solidFill>
                <a:sym typeface="Wingdings" panose="05000000000000000000" pitchFamily="2" charset="2"/>
              </a:rPr>
              <a:t>M</a:t>
            </a:r>
            <a:r>
              <a:rPr lang="en-US" altLang="zh-CN" baseline="-25000" dirty="0" smtClean="0">
                <a:solidFill>
                  <a:srgbClr val="FFFF00"/>
                </a:solidFill>
                <a:sym typeface="Wingdings" panose="05000000000000000000" pitchFamily="2" charset="2"/>
              </a:rPr>
              <a:t>⊙</a:t>
            </a:r>
            <a:endParaRPr lang="en-US" altLang="zh-CN" dirty="0" smtClean="0">
              <a:solidFill>
                <a:srgbClr val="FFFF00"/>
              </a:solidFill>
            </a:endParaRPr>
          </a:p>
          <a:p>
            <a:pPr eaLnBrk="1" hangingPunct="1"/>
            <a:endParaRPr lang="en-US" altLang="zh-CN" dirty="0" smtClean="0"/>
          </a:p>
          <a:p>
            <a:pPr eaLnBrk="1" hangingPunct="1"/>
            <a:r>
              <a:rPr lang="zh-CN" altLang="en-US" dirty="0" smtClean="0"/>
              <a:t>质量远大于中子星质量上限</a:t>
            </a:r>
          </a:p>
          <a:p>
            <a:pPr eaLnBrk="1" hangingPunct="1"/>
            <a:r>
              <a:rPr lang="zh-CN" altLang="en-US" dirty="0"/>
              <a:t>天鹅座</a:t>
            </a:r>
            <a:r>
              <a:rPr lang="en-US" altLang="zh-CN" dirty="0" smtClean="0"/>
              <a:t>X-1</a:t>
            </a:r>
            <a:r>
              <a:rPr lang="zh-CN" altLang="en-US" dirty="0" smtClean="0"/>
              <a:t>只能是黑洞</a:t>
            </a:r>
            <a:r>
              <a:rPr lang="en-US" altLang="zh-CN"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24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图片 4" descr="499952main_sn1979c_66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50" y="209550"/>
            <a:ext cx="8445500" cy="64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03" name="标题 1"/>
          <p:cNvSpPr>
            <a:spLocks noGrp="1"/>
          </p:cNvSpPr>
          <p:nvPr>
            <p:ph type="title"/>
          </p:nvPr>
        </p:nvSpPr>
        <p:spPr/>
        <p:txBody>
          <a:bodyPr/>
          <a:lstStyle/>
          <a:p>
            <a:r>
              <a:rPr lang="en-US" altLang="zh-CN" sz="3200" b="0" smtClean="0"/>
              <a:t>【</a:t>
            </a:r>
            <a:r>
              <a:rPr lang="zh-CN" altLang="en-US" sz="3200" b="0" smtClean="0"/>
              <a:t>新进展</a:t>
            </a:r>
            <a:r>
              <a:rPr lang="en-US" altLang="zh-CN" sz="3200" b="0" smtClean="0"/>
              <a:t>】  </a:t>
            </a:r>
            <a:r>
              <a:rPr lang="zh-CN" altLang="en-US" sz="3200" b="0" smtClean="0"/>
              <a:t>见证（“最年轻的”？）黑洞形成</a:t>
            </a:r>
          </a:p>
        </p:txBody>
      </p:sp>
      <p:sp>
        <p:nvSpPr>
          <p:cNvPr id="230404" name="内容占位符 2"/>
          <p:cNvSpPr>
            <a:spLocks noGrp="1"/>
          </p:cNvSpPr>
          <p:nvPr>
            <p:ph idx="1"/>
          </p:nvPr>
        </p:nvSpPr>
        <p:spPr/>
        <p:txBody>
          <a:bodyPr/>
          <a:lstStyle/>
          <a:p>
            <a:r>
              <a:rPr lang="zh-CN" altLang="en-US" dirty="0" smtClean="0"/>
              <a:t>旋涡星系</a:t>
            </a:r>
            <a:r>
              <a:rPr lang="en-US" altLang="zh-CN" dirty="0" smtClean="0"/>
              <a:t>M100</a:t>
            </a:r>
            <a:r>
              <a:rPr lang="zh-CN" altLang="en-US" dirty="0" smtClean="0"/>
              <a:t>，距离</a:t>
            </a:r>
            <a:r>
              <a:rPr lang="en-US" altLang="zh-CN" dirty="0" smtClean="0"/>
              <a:t>5000</a:t>
            </a:r>
            <a:r>
              <a:rPr lang="zh-CN" altLang="en-US" dirty="0" smtClean="0"/>
              <a:t>万光年</a:t>
            </a:r>
            <a:endParaRPr lang="en-US" altLang="zh-CN" dirty="0" smtClean="0"/>
          </a:p>
          <a:p>
            <a:r>
              <a:rPr lang="zh-CN" altLang="en-US" dirty="0" smtClean="0"/>
              <a:t>超新星</a:t>
            </a:r>
            <a:r>
              <a:rPr lang="en-US" altLang="zh-CN" dirty="0" smtClean="0"/>
              <a:t>SN 1979C </a:t>
            </a:r>
            <a:r>
              <a:rPr lang="en-US" altLang="zh-CN" dirty="0" smtClean="0">
                <a:sym typeface="Wingdings" panose="05000000000000000000" pitchFamily="2" charset="2"/>
              </a:rPr>
              <a:t></a:t>
            </a:r>
            <a:endParaRPr lang="en-US" altLang="zh-CN" dirty="0" smtClean="0"/>
          </a:p>
          <a:p>
            <a:r>
              <a:rPr lang="zh-CN" altLang="en-US" dirty="0" smtClean="0">
                <a:solidFill>
                  <a:srgbClr val="00FF00"/>
                </a:solidFill>
              </a:rPr>
              <a:t>一个持续稳定的</a:t>
            </a:r>
            <a:r>
              <a:rPr lang="en-US" altLang="zh-CN" dirty="0" smtClean="0">
                <a:solidFill>
                  <a:srgbClr val="00FF00"/>
                </a:solidFill>
              </a:rPr>
              <a:t>X</a:t>
            </a:r>
            <a:r>
              <a:rPr lang="zh-CN" altLang="en-US" dirty="0" smtClean="0">
                <a:solidFill>
                  <a:srgbClr val="00FF00"/>
                </a:solidFill>
              </a:rPr>
              <a:t>射线源（</a:t>
            </a:r>
            <a:r>
              <a:rPr lang="en-US" altLang="zh-CN" dirty="0" smtClean="0">
                <a:solidFill>
                  <a:srgbClr val="00FF00"/>
                </a:solidFill>
              </a:rPr>
              <a:t>1995-2007</a:t>
            </a:r>
            <a:r>
              <a:rPr lang="zh-CN" altLang="en-US" dirty="0" smtClean="0">
                <a:solidFill>
                  <a:srgbClr val="00FF00"/>
                </a:solidFill>
              </a:rPr>
              <a:t>）：黑洞吸积超新星爆炸下落物质或吸积伴星物质</a:t>
            </a:r>
            <a:endParaRPr lang="en-US" altLang="zh-CN" dirty="0" smtClean="0">
              <a:solidFill>
                <a:srgbClr val="00FF00"/>
              </a:solidFill>
            </a:endParaRPr>
          </a:p>
          <a:p>
            <a:pPr lvl="1"/>
            <a:r>
              <a:rPr lang="zh-CN" altLang="en-US" dirty="0" smtClean="0"/>
              <a:t>（脉冲星（中子星）风云）</a:t>
            </a:r>
            <a:endParaRPr lang="en-US" altLang="zh-CN" dirty="0" smtClean="0"/>
          </a:p>
          <a:p>
            <a:r>
              <a:rPr lang="zh-CN" altLang="en-US" dirty="0" smtClean="0"/>
              <a:t>意义：见证黑洞形成是大质量恒星（</a:t>
            </a:r>
            <a:r>
              <a:rPr lang="en-US" altLang="zh-CN" dirty="0" smtClean="0"/>
              <a:t>~20</a:t>
            </a:r>
            <a:r>
              <a:rPr lang="zh-CN" altLang="en-US" dirty="0" smtClean="0"/>
              <a:t>个太阳质量？）爆炸坍缩的产物</a:t>
            </a:r>
            <a:endParaRPr lang="en-US" altLang="zh-CN" dirty="0" smtClean="0"/>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pPr eaLnBrk="1" hangingPunct="1"/>
            <a:r>
              <a:rPr lang="en-US" altLang="zh-CN" sz="4000" smtClean="0"/>
              <a:t>9</a:t>
            </a:r>
            <a:r>
              <a:rPr lang="zh-CN" altLang="en-US" sz="4000" smtClean="0"/>
              <a:t>、伽马射线暴</a:t>
            </a:r>
            <a:r>
              <a:rPr lang="en-US" altLang="zh-CN" sz="4000" smtClean="0"/>
              <a:t>Gamma-ray Bursts (GRB)</a:t>
            </a:r>
            <a:endParaRPr lang="zh-CN" altLang="en-US" sz="4000" smtClean="0"/>
          </a:p>
        </p:txBody>
      </p:sp>
      <p:sp>
        <p:nvSpPr>
          <p:cNvPr id="232451" name="Rectangle 3"/>
          <p:cNvSpPr>
            <a:spLocks noGrp="1" noChangeArrowheads="1"/>
          </p:cNvSpPr>
          <p:nvPr>
            <p:ph type="body" idx="1"/>
          </p:nvPr>
        </p:nvSpPr>
        <p:spPr>
          <a:xfrm>
            <a:off x="179388" y="1125538"/>
            <a:ext cx="8763000" cy="5113337"/>
          </a:xfrm>
        </p:spPr>
        <p:txBody>
          <a:bodyPr/>
          <a:lstStyle/>
          <a:p>
            <a:pPr eaLnBrk="1" hangingPunct="1"/>
            <a:r>
              <a:rPr lang="zh-CN" altLang="zh-CN" dirty="0" smtClean="0">
                <a:solidFill>
                  <a:srgbClr val="FFFF00"/>
                </a:solidFill>
              </a:rPr>
              <a:t>伽马射线暴</a:t>
            </a:r>
            <a:r>
              <a:rPr lang="zh-CN" altLang="en-US" dirty="0" smtClean="0"/>
              <a:t>是宇宙中最猛烈的爆炸，与高质量恒星相关，在短时内爆发巨大能量，“不再现”。随后在多个波段观测到</a:t>
            </a:r>
            <a:r>
              <a:rPr lang="zh-CN" altLang="en-US" dirty="0" smtClean="0">
                <a:solidFill>
                  <a:srgbClr val="FFFF00"/>
                </a:solidFill>
              </a:rPr>
              <a:t>余辉</a:t>
            </a:r>
            <a:endParaRPr lang="en-US" altLang="zh-CN" dirty="0" smtClean="0">
              <a:solidFill>
                <a:srgbClr val="FFFF00"/>
              </a:solidFill>
            </a:endParaRPr>
          </a:p>
          <a:p>
            <a:pPr eaLnBrk="1" hangingPunct="1"/>
            <a:r>
              <a:rPr lang="en-US" altLang="zh-CN" dirty="0" smtClean="0"/>
              <a:t>1967</a:t>
            </a:r>
            <a:r>
              <a:rPr lang="zh-CN" altLang="en-US" dirty="0" smtClean="0"/>
              <a:t>年</a:t>
            </a:r>
            <a:r>
              <a:rPr lang="en-US" altLang="zh-CN" dirty="0" smtClean="0"/>
              <a:t>7</a:t>
            </a:r>
            <a:r>
              <a:rPr lang="zh-CN" altLang="en-US" dirty="0" smtClean="0"/>
              <a:t>月</a:t>
            </a:r>
            <a:r>
              <a:rPr lang="en-US" altLang="zh-CN" dirty="0" smtClean="0"/>
              <a:t>2</a:t>
            </a:r>
            <a:r>
              <a:rPr lang="zh-CN" altLang="en-US" dirty="0" smtClean="0"/>
              <a:t>日首先由美国军事间谍卫星（</a:t>
            </a:r>
            <a:r>
              <a:rPr lang="en-US" altLang="zh-CN" dirty="0" smtClean="0"/>
              <a:t>Vela</a:t>
            </a:r>
            <a:r>
              <a:rPr lang="zh-CN" altLang="en-US" dirty="0" smtClean="0"/>
              <a:t>）发现的不规则伽马射线闪，持续时间</a:t>
            </a:r>
            <a:r>
              <a:rPr lang="en-US" altLang="zh-CN" dirty="0" smtClean="0"/>
              <a:t>~</a:t>
            </a:r>
            <a:r>
              <a:rPr lang="zh-CN" altLang="en-US" dirty="0" smtClean="0"/>
              <a:t>几秒</a:t>
            </a:r>
          </a:p>
        </p:txBody>
      </p:sp>
      <p:pic>
        <p:nvPicPr>
          <p:cNvPr id="232452" name="Picture 5" descr="grb_anim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3789363"/>
            <a:ext cx="370363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r>
              <a:rPr lang="en-US" altLang="zh-CN" sz="4400" b="0" smtClean="0"/>
              <a:t> GRBs</a:t>
            </a:r>
            <a:r>
              <a:rPr lang="zh-CN" altLang="en-US" sz="4400" b="0" smtClean="0"/>
              <a:t>的爆发机制</a:t>
            </a:r>
            <a:endParaRPr lang="en-US" altLang="zh-CN" sz="4400" b="0" smtClean="0"/>
          </a:p>
        </p:txBody>
      </p:sp>
      <p:sp>
        <p:nvSpPr>
          <p:cNvPr id="234499" name="Rectangle 3"/>
          <p:cNvSpPr>
            <a:spLocks noGrp="1" noChangeArrowheads="1"/>
          </p:cNvSpPr>
          <p:nvPr>
            <p:ph type="body" idx="1"/>
          </p:nvPr>
        </p:nvSpPr>
        <p:spPr>
          <a:xfrm>
            <a:off x="179388" y="1196975"/>
            <a:ext cx="8763000" cy="5041900"/>
          </a:xfrm>
        </p:spPr>
        <p:txBody>
          <a:bodyPr/>
          <a:lstStyle/>
          <a:p>
            <a:pPr eaLnBrk="1" hangingPunct="1"/>
            <a:r>
              <a:rPr lang="en-US" altLang="zh-CN" dirty="0" smtClean="0">
                <a:sym typeface="Wingdings" panose="05000000000000000000" pitchFamily="2" charset="2"/>
              </a:rPr>
              <a:t>GRBs </a:t>
            </a:r>
            <a:r>
              <a:rPr lang="zh-CN" altLang="en-US" dirty="0" smtClean="0">
                <a:sym typeface="Wingdings" panose="05000000000000000000" pitchFamily="2" charset="2"/>
              </a:rPr>
              <a:t>可能是由快速自转黑洞的吸积所致：</a:t>
            </a:r>
            <a:endParaRPr lang="en-US" altLang="zh-CN" dirty="0" smtClean="0">
              <a:sym typeface="Wingdings" panose="05000000000000000000" pitchFamily="2" charset="2"/>
            </a:endParaRPr>
          </a:p>
          <a:p>
            <a:pPr eaLnBrk="1" hangingPunct="1"/>
            <a:endParaRPr lang="zh-CN" altLang="en-US" dirty="0" smtClean="0">
              <a:sym typeface="Wingdings" panose="05000000000000000000" pitchFamily="2" charset="2"/>
            </a:endParaRPr>
          </a:p>
          <a:p>
            <a:pPr lvl="1" eaLnBrk="1" hangingPunct="1"/>
            <a:r>
              <a:rPr lang="zh-CN" altLang="en-US" sz="3200" dirty="0" smtClean="0">
                <a:solidFill>
                  <a:srgbClr val="FFFF00"/>
                </a:solidFill>
                <a:sym typeface="Wingdings" panose="05000000000000000000" pitchFamily="2" charset="2"/>
              </a:rPr>
              <a:t>特大质量快速自转恒星坍缩</a:t>
            </a:r>
            <a:r>
              <a:rPr lang="zh-CN" altLang="en-US" sz="3200" dirty="0" smtClean="0">
                <a:sym typeface="Wingdings" panose="05000000000000000000" pitchFamily="2" charset="2"/>
              </a:rPr>
              <a:t>为 </a:t>
            </a:r>
            <a:r>
              <a:rPr lang="en-US" altLang="zh-CN" sz="3200" dirty="0" smtClean="0">
                <a:sym typeface="Wingdings" panose="05000000000000000000" pitchFamily="2" charset="2"/>
              </a:rPr>
              <a:t>[</a:t>
            </a:r>
            <a:r>
              <a:rPr lang="zh-CN" altLang="en-US" sz="3200" dirty="0" smtClean="0">
                <a:sym typeface="Wingdings" panose="05000000000000000000" pitchFamily="2" charset="2"/>
              </a:rPr>
              <a:t>中子星</a:t>
            </a:r>
            <a:r>
              <a:rPr lang="en-US" altLang="zh-CN" sz="3200" dirty="0" smtClean="0">
                <a:sym typeface="Wingdings" panose="05000000000000000000" pitchFamily="2" charset="2"/>
              </a:rPr>
              <a:t>] </a:t>
            </a:r>
            <a:r>
              <a:rPr lang="zh-CN" altLang="en-US" sz="3200" dirty="0" smtClean="0">
                <a:sym typeface="Wingdings" panose="05000000000000000000" pitchFamily="2" charset="2"/>
              </a:rPr>
              <a:t>黑洞（超</a:t>
            </a:r>
            <a:r>
              <a:rPr lang="en-US" altLang="zh-CN" sz="3200" dirty="0" smtClean="0">
                <a:sym typeface="Wingdings" panose="05000000000000000000" pitchFamily="2" charset="2"/>
              </a:rPr>
              <a:t>/</a:t>
            </a:r>
            <a:r>
              <a:rPr lang="zh-CN" altLang="en-US" sz="3200" dirty="0" smtClean="0">
                <a:sym typeface="Wingdings" panose="05000000000000000000" pitchFamily="2" charset="2"/>
              </a:rPr>
              <a:t>特超新星 </a:t>
            </a:r>
            <a:r>
              <a:rPr lang="en-US" altLang="zh-CN" sz="3200" dirty="0" err="1" smtClean="0">
                <a:sym typeface="Wingdings" panose="05000000000000000000" pitchFamily="2" charset="2"/>
              </a:rPr>
              <a:t>hypernovae</a:t>
            </a:r>
            <a:r>
              <a:rPr lang="en-US" altLang="zh-CN" sz="3200" dirty="0" smtClean="0">
                <a:sym typeface="Wingdings" panose="05000000000000000000" pitchFamily="2" charset="2"/>
              </a:rPr>
              <a:t> </a:t>
            </a:r>
            <a:r>
              <a:rPr lang="zh-CN" altLang="en-US" sz="3200" dirty="0" smtClean="0">
                <a:sym typeface="Wingdings" panose="05000000000000000000" pitchFamily="2" charset="2"/>
              </a:rPr>
              <a:t>或 </a:t>
            </a:r>
            <a:r>
              <a:rPr lang="en-US" altLang="zh-CN" sz="3200" dirty="0" err="1" smtClean="0">
                <a:sym typeface="Wingdings" panose="05000000000000000000" pitchFamily="2" charset="2"/>
              </a:rPr>
              <a:t>Ib</a:t>
            </a:r>
            <a:r>
              <a:rPr lang="en-US" altLang="zh-CN" sz="3200" dirty="0" smtClean="0">
                <a:sym typeface="Wingdings" panose="05000000000000000000" pitchFamily="2" charset="2"/>
              </a:rPr>
              <a:t>/</a:t>
            </a:r>
            <a:r>
              <a:rPr lang="en-US" altLang="zh-CN" sz="3200" dirty="0" err="1" smtClean="0">
                <a:sym typeface="Wingdings" panose="05000000000000000000" pitchFamily="2" charset="2"/>
              </a:rPr>
              <a:t>Ic</a:t>
            </a:r>
            <a:r>
              <a:rPr lang="en-US" altLang="zh-CN" sz="3200" dirty="0" smtClean="0">
                <a:sym typeface="Wingdings" panose="05000000000000000000" pitchFamily="2" charset="2"/>
              </a:rPr>
              <a:t> </a:t>
            </a:r>
            <a:r>
              <a:rPr lang="zh-CN" altLang="en-US" sz="3200" dirty="0" smtClean="0">
                <a:sym typeface="Wingdings" panose="05000000000000000000" pitchFamily="2" charset="2"/>
              </a:rPr>
              <a:t>超新星）</a:t>
            </a:r>
            <a:r>
              <a:rPr lang="en-US" altLang="zh-CN" sz="3200" dirty="0" smtClean="0">
                <a:sym typeface="Wingdings" panose="05000000000000000000" pitchFamily="2" charset="2"/>
              </a:rPr>
              <a:t>  </a:t>
            </a:r>
            <a:r>
              <a:rPr lang="zh-CN" altLang="en-US" sz="3200" dirty="0" smtClean="0">
                <a:sym typeface="Wingdings" panose="05000000000000000000" pitchFamily="2" charset="2"/>
              </a:rPr>
              <a:t>长爆 （</a:t>
            </a:r>
            <a:r>
              <a:rPr lang="en-US" altLang="zh-CN" sz="3200" dirty="0" smtClean="0">
                <a:sym typeface="Wingdings" panose="05000000000000000000" pitchFamily="2" charset="2"/>
              </a:rPr>
              <a:t>t &gt; 2 s</a:t>
            </a:r>
            <a:r>
              <a:rPr lang="zh-CN" altLang="en-US" sz="3200" dirty="0" smtClean="0">
                <a:sym typeface="Wingdings" panose="05000000000000000000" pitchFamily="2" charset="2"/>
              </a:rPr>
              <a:t>）</a:t>
            </a:r>
            <a:endParaRPr lang="en-US" altLang="zh-CN" sz="3200" dirty="0" smtClean="0">
              <a:sym typeface="Wingdings" panose="05000000000000000000" pitchFamily="2" charset="2"/>
            </a:endParaRPr>
          </a:p>
          <a:p>
            <a:pPr lvl="1" eaLnBrk="1" hangingPunct="1"/>
            <a:endParaRPr lang="zh-CN" altLang="en-US" sz="3200" dirty="0" smtClean="0">
              <a:sym typeface="Wingdings" panose="05000000000000000000" pitchFamily="2" charset="2"/>
            </a:endParaRPr>
          </a:p>
          <a:p>
            <a:pPr lvl="1" eaLnBrk="1" hangingPunct="1"/>
            <a:r>
              <a:rPr lang="zh-CN" altLang="en-US" sz="3200" dirty="0" smtClean="0">
                <a:solidFill>
                  <a:srgbClr val="FFFF00"/>
                </a:solidFill>
                <a:sym typeface="Wingdings" panose="05000000000000000000" pitchFamily="2" charset="2"/>
              </a:rPr>
              <a:t>中子星与中子星（或黑洞）并合</a:t>
            </a:r>
            <a:r>
              <a:rPr lang="zh-CN" altLang="en-US" sz="3200" dirty="0" smtClean="0">
                <a:sym typeface="Wingdings" panose="05000000000000000000" pitchFamily="2" charset="2"/>
              </a:rPr>
              <a:t>为一个黑洞 </a:t>
            </a:r>
            <a:r>
              <a:rPr lang="en-US" altLang="zh-CN" sz="3200" dirty="0" smtClean="0">
                <a:sym typeface="Wingdings" panose="05000000000000000000" pitchFamily="2" charset="2"/>
              </a:rPr>
              <a:t> </a:t>
            </a:r>
            <a:r>
              <a:rPr lang="zh-CN" altLang="en-US" sz="3200" dirty="0" smtClean="0">
                <a:sym typeface="Wingdings" panose="05000000000000000000" pitchFamily="2" charset="2"/>
              </a:rPr>
              <a:t>短爆（</a:t>
            </a:r>
            <a:r>
              <a:rPr lang="en-US" altLang="zh-CN" sz="3200" dirty="0" smtClean="0">
                <a:sym typeface="Wingdings" panose="05000000000000000000" pitchFamily="2" charset="2"/>
              </a:rPr>
              <a:t>t &lt; 2 s</a:t>
            </a:r>
            <a:r>
              <a:rPr lang="zh-CN" altLang="en-US" sz="3200" dirty="0" smtClean="0">
                <a:sym typeface="Wingdings" panose="05000000000000000000" pitchFamily="2" charset="2"/>
              </a:rPr>
              <a:t>）</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pPr eaLnBrk="1" hangingPunct="1"/>
            <a:r>
              <a:rPr lang="en-US" altLang="zh-CN" b="0" smtClean="0"/>
              <a:t>GRBs</a:t>
            </a:r>
            <a:r>
              <a:rPr lang="zh-CN" altLang="en-US" b="0" smtClean="0"/>
              <a:t>的爆发机制</a:t>
            </a:r>
            <a:endParaRPr lang="zh-CN" altLang="en-US" smtClean="0"/>
          </a:p>
        </p:txBody>
      </p:sp>
      <p:sp>
        <p:nvSpPr>
          <p:cNvPr id="236547" name="Rectangle 3"/>
          <p:cNvSpPr>
            <a:spLocks noGrp="1" noChangeArrowheads="1"/>
          </p:cNvSpPr>
          <p:nvPr>
            <p:ph type="body" idx="1"/>
          </p:nvPr>
        </p:nvSpPr>
        <p:spPr/>
        <p:txBody>
          <a:bodyPr/>
          <a:lstStyle/>
          <a:p>
            <a:pPr eaLnBrk="1" hangingPunct="1"/>
            <a:endParaRPr lang="zh-CN" altLang="en-US" smtClean="0">
              <a:ea typeface="宋体" panose="02010600030101010101" pitchFamily="2" charset="-122"/>
            </a:endParaRPr>
          </a:p>
        </p:txBody>
      </p:sp>
      <p:pic>
        <p:nvPicPr>
          <p:cNvPr id="2365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ChangeArrowheads="1"/>
          </p:cNvSpPr>
          <p:nvPr/>
        </p:nvSpPr>
        <p:spPr bwMode="auto">
          <a:xfrm>
            <a:off x="2670175" y="5280025"/>
            <a:ext cx="42481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00FF00"/>
                </a:solidFill>
                <a:latin typeface="黑体" panose="02010609060101010101" pitchFamily="49" charset="-122"/>
              </a:rPr>
              <a:t>是引力波的电磁对应体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3"/>
          <p:cNvSpPr>
            <a:spLocks noGrp="1" noChangeArrowheads="1"/>
          </p:cNvSpPr>
          <p:nvPr>
            <p:ph type="body" idx="4294967295"/>
          </p:nvPr>
        </p:nvSpPr>
        <p:spPr>
          <a:xfrm>
            <a:off x="179388" y="476250"/>
            <a:ext cx="8763000" cy="5257800"/>
          </a:xfrm>
        </p:spPr>
        <p:txBody>
          <a:bodyPr/>
          <a:lstStyle/>
          <a:p>
            <a:r>
              <a:rPr lang="en-US" altLang="zh-CN" dirty="0" smtClean="0"/>
              <a:t>GRBs</a:t>
            </a:r>
            <a:r>
              <a:rPr lang="zh-CN" altLang="en-US" dirty="0" smtClean="0"/>
              <a:t>是</a:t>
            </a:r>
            <a:r>
              <a:rPr lang="zh-CN" altLang="en-US" dirty="0" smtClean="0">
                <a:solidFill>
                  <a:srgbClr val="FFFF00"/>
                </a:solidFill>
              </a:rPr>
              <a:t>相对论聚束</a:t>
            </a:r>
            <a:r>
              <a:rPr lang="zh-CN" altLang="en-US" dirty="0" smtClean="0"/>
              <a:t>事件，当其中一个喷流朝向我们时，观测到的辐射显著放大</a:t>
            </a:r>
          </a:p>
          <a:p>
            <a:r>
              <a:rPr lang="zh-CN" altLang="en-US" dirty="0" smtClean="0"/>
              <a:t>距离近且喷流指向地球的</a:t>
            </a:r>
            <a:r>
              <a:rPr lang="en-US" altLang="zh-CN" dirty="0" smtClean="0"/>
              <a:t>GRBs [</a:t>
            </a:r>
            <a:r>
              <a:rPr lang="zh-CN" altLang="en-US" dirty="0" smtClean="0"/>
              <a:t>超新星</a:t>
            </a:r>
            <a:r>
              <a:rPr lang="en-US" altLang="zh-CN" dirty="0" smtClean="0"/>
              <a:t>]</a:t>
            </a:r>
            <a:r>
              <a:rPr lang="zh-CN" altLang="en-US" dirty="0" smtClean="0"/>
              <a:t>，其强大的高能伽马射线辐射 </a:t>
            </a:r>
            <a:r>
              <a:rPr lang="en-US" altLang="zh-CN" dirty="0" smtClean="0"/>
              <a:t>[</a:t>
            </a:r>
            <a:r>
              <a:rPr lang="zh-CN" altLang="en-US" dirty="0" smtClean="0"/>
              <a:t>宇宙线</a:t>
            </a:r>
            <a:r>
              <a:rPr lang="en-US" altLang="zh-CN" dirty="0" smtClean="0"/>
              <a:t>] </a:t>
            </a:r>
            <a:r>
              <a:rPr lang="zh-CN" altLang="en-US" dirty="0" smtClean="0"/>
              <a:t>可能对地球生命的演化产生过重大影响</a:t>
            </a:r>
            <a:endParaRPr lang="en-US" altLang="zh-CN" dirty="0" smtClean="0"/>
          </a:p>
        </p:txBody>
      </p:sp>
      <p:pic>
        <p:nvPicPr>
          <p:cNvPr id="2385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789363"/>
            <a:ext cx="2824163"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859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3716338"/>
            <a:ext cx="4354513"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600" b="0" dirty="0" smtClean="0"/>
              <a:t>双中子星并合产生引力波和伽马射线暴</a:t>
            </a:r>
            <a:endParaRPr lang="zh-CN" altLang="en-US" sz="3600" b="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47047" y="1391444"/>
            <a:ext cx="8202306" cy="4608512"/>
          </a:xfrm>
          <a:prstGeom prst="rect">
            <a:avLst/>
          </a:prstGeom>
        </p:spPr>
      </p:pic>
    </p:spTree>
    <p:extLst>
      <p:ext uri="{BB962C8B-B14F-4D97-AF65-F5344CB8AC3E}">
        <p14:creationId xmlns:p14="http://schemas.microsoft.com/office/powerpoint/2010/main" val="2361852395"/>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0" dirty="0" smtClean="0"/>
              <a:t>GW170817  / GRB170817</a:t>
            </a:r>
            <a:endParaRPr lang="zh-CN" altLang="en-US" b="0" dirty="0"/>
          </a:p>
        </p:txBody>
      </p:sp>
      <p:sp>
        <p:nvSpPr>
          <p:cNvPr id="3" name="内容占位符 2"/>
          <p:cNvSpPr>
            <a:spLocks noGrp="1"/>
          </p:cNvSpPr>
          <p:nvPr>
            <p:ph idx="1"/>
          </p:nvPr>
        </p:nvSpPr>
        <p:spPr/>
        <p:txBody>
          <a:bodyPr/>
          <a:lstStyle/>
          <a:p>
            <a:r>
              <a:rPr lang="en-US" altLang="zh-CN" dirty="0" smtClean="0"/>
              <a:t>2017.10.18</a:t>
            </a:r>
            <a:r>
              <a:rPr lang="zh-CN" altLang="en-US" dirty="0" smtClean="0"/>
              <a:t>发布重大发现</a:t>
            </a:r>
            <a:endParaRPr lang="zh-CN" altLang="en-US" dirty="0"/>
          </a:p>
        </p:txBody>
      </p:sp>
      <p:pic>
        <p:nvPicPr>
          <p:cNvPr id="4" name="图片 3"/>
          <p:cNvPicPr>
            <a:picLocks noChangeAspect="1"/>
          </p:cNvPicPr>
          <p:nvPr/>
        </p:nvPicPr>
        <p:blipFill>
          <a:blip r:embed="rId3"/>
          <a:stretch>
            <a:fillRect/>
          </a:stretch>
        </p:blipFill>
        <p:spPr>
          <a:xfrm>
            <a:off x="228599" y="1772815"/>
            <a:ext cx="8768125" cy="4248473"/>
          </a:xfrm>
          <a:prstGeom prst="rect">
            <a:avLst/>
          </a:prstGeom>
        </p:spPr>
      </p:pic>
    </p:spTree>
    <p:extLst>
      <p:ext uri="{BB962C8B-B14F-4D97-AF65-F5344CB8AC3E}">
        <p14:creationId xmlns:p14="http://schemas.microsoft.com/office/powerpoint/2010/main" val="301031953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ANU_2003">
  <a:themeElements>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NU_2003">
      <a:majorFont>
        <a:latin typeface="Arial Narrow"/>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华文行楷"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华文行楷" pitchFamily="2" charset="-122"/>
          </a:defRPr>
        </a:defPPr>
      </a:lstStyle>
    </a:lnDef>
  </a:objectDefaults>
  <a:extraClrSchemeLst>
    <a:extraClrScheme>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ANU_2003">
  <a:themeElements>
    <a:clrScheme name="2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2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Designs\ANU_2003.pot</Template>
  <TotalTime>13602</TotalTime>
  <Words>4627</Words>
  <Application>Microsoft Office PowerPoint</Application>
  <PresentationFormat>全屏显示(4:3)</PresentationFormat>
  <Paragraphs>513</Paragraphs>
  <Slides>98</Slides>
  <Notes>94</Notes>
  <HiddenSlides>0</HiddenSlides>
  <MMClips>1</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4</vt:i4>
      </vt:variant>
      <vt:variant>
        <vt:lpstr>幻灯片标题</vt:lpstr>
      </vt:variant>
      <vt:variant>
        <vt:i4>98</vt:i4>
      </vt:variant>
    </vt:vector>
  </HeadingPairs>
  <TitlesOfParts>
    <vt:vector size="116" baseType="lpstr">
      <vt:lpstr>黑体</vt:lpstr>
      <vt:lpstr>华文行楷</vt:lpstr>
      <vt:lpstr>华文新魏</vt:lpstr>
      <vt:lpstr>华文中宋</vt:lpstr>
      <vt:lpstr>楷体_GB2312</vt:lpstr>
      <vt:lpstr>宋体</vt:lpstr>
      <vt:lpstr>Arial</vt:lpstr>
      <vt:lpstr>Arial Narrow</vt:lpstr>
      <vt:lpstr>Symbol</vt:lpstr>
      <vt:lpstr>Times</vt:lpstr>
      <vt:lpstr>Times New Roman</vt:lpstr>
      <vt:lpstr>Wingdings</vt:lpstr>
      <vt:lpstr>ANU_2003</vt:lpstr>
      <vt:lpstr>2_ANU_2003</vt:lpstr>
      <vt:lpstr>公式</vt:lpstr>
      <vt:lpstr>Equation</vt:lpstr>
      <vt:lpstr>Photo Editor 照片</vt:lpstr>
      <vt:lpstr>Equation.3</vt:lpstr>
      <vt:lpstr>天文学导论</vt:lpstr>
      <vt:lpstr>本讲内容</vt:lpstr>
      <vt:lpstr>教材学习</vt:lpstr>
      <vt:lpstr>学习目标</vt:lpstr>
      <vt:lpstr>1、 高质量恒星的演化</vt:lpstr>
      <vt:lpstr>主序阶段的H燃烧以CNO循环为主</vt:lpstr>
      <vt:lpstr>核反应区的化学成分均匀</vt:lpstr>
      <vt:lpstr>PowerPoint 演示文稿</vt:lpstr>
      <vt:lpstr>主序后演化：核不发生简并</vt:lpstr>
      <vt:lpstr>碳燃烧与其氦俘获</vt:lpstr>
      <vt:lpstr>重元素依次燃烧</vt:lpstr>
      <vt:lpstr>PowerPoint 演示文稿</vt:lpstr>
      <vt:lpstr>脉动变星</vt:lpstr>
      <vt:lpstr>PowerPoint 演示文稿</vt:lpstr>
      <vt:lpstr>2、高质量恒星的爆炸</vt:lpstr>
      <vt:lpstr>PowerPoint 演示文稿</vt:lpstr>
      <vt:lpstr>PowerPoint 演示文稿</vt:lpstr>
      <vt:lpstr>PowerPoint 演示文稿</vt:lpstr>
      <vt:lpstr>铁核坍缩至恒星爆炸</vt:lpstr>
      <vt:lpstr>PowerPoint 演示文稿</vt:lpstr>
      <vt:lpstr>PowerPoint 演示文稿</vt:lpstr>
      <vt:lpstr>PowerPoint 演示文稿</vt:lpstr>
      <vt:lpstr>PowerPoint 演示文稿</vt:lpstr>
      <vt:lpstr>中等质量[3-8 Msun]恒星的演化</vt:lpstr>
      <vt:lpstr>特大质量恒星</vt:lpstr>
      <vt:lpstr>3、星团：恒星演化的快照</vt:lpstr>
      <vt:lpstr>十分年轻星团的H-R图</vt:lpstr>
      <vt:lpstr>相当年老球状星团的H-R图</vt:lpstr>
      <vt:lpstr>星团演化模型与观测比较</vt:lpstr>
      <vt:lpstr>4、超新星与超新星遗迹</vt:lpstr>
      <vt:lpstr>历史上的超新星</vt:lpstr>
      <vt:lpstr>超新星的命名</vt:lpstr>
      <vt:lpstr>超新星的主要特征</vt:lpstr>
      <vt:lpstr>超新星的观测分类</vt:lpstr>
      <vt:lpstr>超新星的爆发机制</vt:lpstr>
      <vt:lpstr>SN1987A：II型超新星</vt:lpstr>
      <vt:lpstr>SN1987A：复杂（特殊）的光变曲线</vt:lpstr>
      <vt:lpstr>SN1987A的中微子爆发</vt:lpstr>
      <vt:lpstr>SN1987A的三环结构（HST）</vt:lpstr>
      <vt:lpstr>SN1987A内环的演化</vt:lpstr>
      <vt:lpstr>超新星遗迹（SNR）</vt:lpstr>
      <vt:lpstr>PowerPoint 演示文稿</vt:lpstr>
      <vt:lpstr>蟹状星云 M1</vt:lpstr>
      <vt:lpstr>蟹状星云的多波段图像</vt:lpstr>
      <vt:lpstr>第谷超新星</vt:lpstr>
      <vt:lpstr>第谷Ia型超新星遗迹</vt:lpstr>
      <vt:lpstr>PowerPoint 演示文稿</vt:lpstr>
      <vt:lpstr>【新发现】银河系宇宙线的起源</vt:lpstr>
      <vt:lpstr>5、恒星演化、超新星爆发与元素合成</vt:lpstr>
      <vt:lpstr>PowerPoint 演示文稿</vt:lpstr>
      <vt:lpstr>比铁轻的元素的形成</vt:lpstr>
      <vt:lpstr>铁的形成</vt:lpstr>
      <vt:lpstr>比铁重的元素通过中子俘获反应形成</vt:lpstr>
      <vt:lpstr>恒星的周而复始</vt:lpstr>
      <vt:lpstr>6、中子星 Neutron Star (NS)</vt:lpstr>
      <vt:lpstr>主要由中子构成的稳定星称为中子星</vt:lpstr>
      <vt:lpstr>中子星的基本特征</vt:lpstr>
      <vt:lpstr>PowerPoint 演示文稿</vt:lpstr>
      <vt:lpstr>中子星的结构</vt:lpstr>
      <vt:lpstr>中子星的质量上限</vt:lpstr>
      <vt:lpstr>脉冲星 Pulsars</vt:lpstr>
      <vt:lpstr>“ 小绿人”（如今成为宇宙探索的重要对象）</vt:lpstr>
      <vt:lpstr>脉冲星模型：倾斜的自转磁中子星</vt:lpstr>
      <vt:lpstr>PowerPoint 演示文稿</vt:lpstr>
      <vt:lpstr>脉冲星有“宇宙灯塔”的美誉</vt:lpstr>
      <vt:lpstr>脉冲周期的变化</vt:lpstr>
      <vt:lpstr>脉冲星双星</vt:lpstr>
      <vt:lpstr>脉冲星第二次获诺贝尔奖（1993年）</vt:lpstr>
      <vt:lpstr>7、黑洞 Black Holes (BH)</vt:lpstr>
      <vt:lpstr>黑洞的牛顿理解：逃逸速度</vt:lpstr>
      <vt:lpstr>黑洞的牛顿理解：逃逸速度</vt:lpstr>
      <vt:lpstr>黑洞的爱因斯坦理解：时空弯曲</vt:lpstr>
      <vt:lpstr>黑洞的爱因斯坦理解：时空弯曲</vt:lpstr>
      <vt:lpstr>PowerPoint 演示文稿</vt:lpstr>
      <vt:lpstr>PowerPoint 演示文稿</vt:lpstr>
      <vt:lpstr>黑洞的奇点与视界</vt:lpstr>
      <vt:lpstr>PowerPoint 演示文稿</vt:lpstr>
      <vt:lpstr>PowerPoint 演示文稿</vt:lpstr>
      <vt:lpstr>PowerPoint 演示文稿</vt:lpstr>
      <vt:lpstr>“黑洞之旅”</vt:lpstr>
      <vt:lpstr>“观看”黑洞</vt:lpstr>
      <vt:lpstr>PowerPoint 演示文稿</vt:lpstr>
      <vt:lpstr> </vt:lpstr>
      <vt:lpstr>新进展：“声学黑洞”的“霍金辐射”</vt:lpstr>
      <vt:lpstr>黑洞：间接的观测证据</vt:lpstr>
      <vt:lpstr>寻找恒星级黑洞</vt:lpstr>
      <vt:lpstr>8、X射线双星</vt:lpstr>
      <vt:lpstr>X射线辐射机制</vt:lpstr>
      <vt:lpstr>黑洞候选体天鹅座X-1</vt:lpstr>
      <vt:lpstr>PowerPoint 演示文稿</vt:lpstr>
      <vt:lpstr>PowerPoint 演示文稿</vt:lpstr>
      <vt:lpstr>【新进展】  见证（“最年轻的”？）黑洞形成</vt:lpstr>
      <vt:lpstr>9、伽马射线暴Gamma-ray Bursts (GRB)</vt:lpstr>
      <vt:lpstr> GRBs的爆发机制</vt:lpstr>
      <vt:lpstr>GRBs的爆发机制</vt:lpstr>
      <vt:lpstr>PowerPoint 演示文稿</vt:lpstr>
      <vt:lpstr>双中子星并合产生引力波和伽马射线暴</vt:lpstr>
      <vt:lpstr>GW170817  / GRB170817</vt:lpstr>
    </vt:vector>
  </TitlesOfParts>
  <Company>THCA-Tsinghua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Compact Objects</dc:title>
  <dc:creator>Youhong Zhang</dc:creator>
  <cp:lastModifiedBy>zhangyh</cp:lastModifiedBy>
  <cp:revision>841</cp:revision>
  <cp:lastPrinted>2003-02-26T04:55:41Z</cp:lastPrinted>
  <dcterms:created xsi:type="dcterms:W3CDTF">2000-08-31T04:58:12Z</dcterms:created>
  <dcterms:modified xsi:type="dcterms:W3CDTF">2019-05-06T02:52:11Z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90</vt:i4>
  </property>
  <property fmtid="{D5CDD505-2E9C-101B-9397-08002B2CF9AE}" pid="5" name="ScreenSize">
    <vt:i4>1</vt:i4>
  </property>
  <property fmtid="{D5CDD505-2E9C-101B-9397-08002B2CF9AE}" pid="6" name="ScreenUsage">
    <vt:i4>2</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C:\My Documents\ANU Teaching\ASTR1001\web</vt:lpwstr>
  </property>
</Properties>
</file>